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5" r:id="rId2"/>
    <p:sldId id="279" r:id="rId3"/>
    <p:sldId id="275" r:id="rId4"/>
    <p:sldId id="280" r:id="rId5"/>
    <p:sldId id="271" r:id="rId6"/>
    <p:sldId id="281" r:id="rId7"/>
    <p:sldId id="287" r:id="rId8"/>
    <p:sldId id="282" r:id="rId9"/>
    <p:sldId id="283" r:id="rId10"/>
    <p:sldId id="284" r:id="rId11"/>
    <p:sldId id="285" r:id="rId12"/>
    <p:sldId id="286" r:id="rId13"/>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005" autoAdjust="0"/>
  </p:normalViewPr>
  <p:slideViewPr>
    <p:cSldViewPr>
      <p:cViewPr varScale="1">
        <p:scale>
          <a:sx n="109" d="100"/>
          <a:sy n="109" d="100"/>
        </p:scale>
        <p:origin x="1674"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skydrive\Excel%20Spreadsheets\1509_MoodysRCACPPI_Public.xls.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shill_000\OneDrive\Excel%20Spreadsheets\Preqin_RE_Fundraising.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US Primary </a:t>
            </a:r>
            <a:r>
              <a:rPr lang="en-US" sz="1600" dirty="0" smtClean="0"/>
              <a:t>Property </a:t>
            </a:r>
            <a:r>
              <a:rPr lang="en-US" sz="1600" dirty="0"/>
              <a:t>Type</a:t>
            </a:r>
            <a:r>
              <a:rPr lang="en-US" sz="1600" baseline="0" dirty="0"/>
              <a:t> </a:t>
            </a:r>
            <a:r>
              <a:rPr lang="en-US" sz="1600" baseline="0" dirty="0" smtClean="0"/>
              <a:t>Composite Indices</a:t>
            </a:r>
            <a:r>
              <a:rPr lang="en-US" sz="1600" baseline="0" dirty="0"/>
              <a:t>, </a:t>
            </a:r>
            <a:endParaRPr lang="en-US" sz="1600" baseline="0" dirty="0" smtClean="0"/>
          </a:p>
          <a:p>
            <a:pPr>
              <a:defRPr/>
            </a:pPr>
            <a:r>
              <a:rPr lang="en-US" sz="1600" baseline="0" dirty="0" smtClean="0"/>
              <a:t>December </a:t>
            </a:r>
            <a:r>
              <a:rPr lang="en-US" sz="1600" baseline="0" dirty="0"/>
              <a:t>2000-July 2015</a:t>
            </a:r>
            <a:endParaRPr lang="en-US" sz="1600" dirty="0"/>
          </a:p>
        </c:rich>
      </c:tx>
      <c:layout/>
      <c:overlay val="0"/>
    </c:title>
    <c:autoTitleDeleted val="0"/>
    <c:plotArea>
      <c:layout/>
      <c:lineChart>
        <c:grouping val="standard"/>
        <c:varyColors val="0"/>
        <c:ser>
          <c:idx val="1"/>
          <c:order val="0"/>
          <c:tx>
            <c:strRef>
              <c:f>'[1509_MoodysRCACPPI_Public.xls.xlsx]10 Composite Indices'!$F$12</c:f>
              <c:strCache>
                <c:ptCount val="1"/>
                <c:pt idx="0">
                  <c:v>Apartment</c:v>
                </c:pt>
              </c:strCache>
            </c:strRef>
          </c:tx>
          <c:marker>
            <c:symbol val="none"/>
          </c:marker>
          <c:cat>
            <c:numRef>
              <c:f>'[1509_MoodysRCACPPI_Public.xls.xlsx]10 Composite Indices'!$C$13:$C$188</c:f>
              <c:numCache>
                <c:formatCode>General</c:formatCode>
                <c:ptCount val="176"/>
                <c:pt idx="0">
                  <c:v>200012</c:v>
                </c:pt>
                <c:pt idx="1">
                  <c:v>200101</c:v>
                </c:pt>
                <c:pt idx="2">
                  <c:v>200102</c:v>
                </c:pt>
                <c:pt idx="3">
                  <c:v>200103</c:v>
                </c:pt>
                <c:pt idx="4">
                  <c:v>200104</c:v>
                </c:pt>
                <c:pt idx="5">
                  <c:v>200105</c:v>
                </c:pt>
                <c:pt idx="6">
                  <c:v>200106</c:v>
                </c:pt>
                <c:pt idx="7">
                  <c:v>200107</c:v>
                </c:pt>
                <c:pt idx="8">
                  <c:v>200108</c:v>
                </c:pt>
                <c:pt idx="9">
                  <c:v>200109</c:v>
                </c:pt>
                <c:pt idx="10">
                  <c:v>200110</c:v>
                </c:pt>
                <c:pt idx="11">
                  <c:v>200111</c:v>
                </c:pt>
                <c:pt idx="12">
                  <c:v>200112</c:v>
                </c:pt>
                <c:pt idx="13">
                  <c:v>200201</c:v>
                </c:pt>
                <c:pt idx="14">
                  <c:v>200202</c:v>
                </c:pt>
                <c:pt idx="15">
                  <c:v>200203</c:v>
                </c:pt>
                <c:pt idx="16">
                  <c:v>200204</c:v>
                </c:pt>
                <c:pt idx="17">
                  <c:v>200205</c:v>
                </c:pt>
                <c:pt idx="18">
                  <c:v>200206</c:v>
                </c:pt>
                <c:pt idx="19">
                  <c:v>200207</c:v>
                </c:pt>
                <c:pt idx="20">
                  <c:v>200208</c:v>
                </c:pt>
                <c:pt idx="21">
                  <c:v>200209</c:v>
                </c:pt>
                <c:pt idx="22">
                  <c:v>200210</c:v>
                </c:pt>
                <c:pt idx="23">
                  <c:v>200211</c:v>
                </c:pt>
                <c:pt idx="24">
                  <c:v>200212</c:v>
                </c:pt>
                <c:pt idx="25">
                  <c:v>200301</c:v>
                </c:pt>
                <c:pt idx="26">
                  <c:v>200302</c:v>
                </c:pt>
                <c:pt idx="27">
                  <c:v>200303</c:v>
                </c:pt>
                <c:pt idx="28">
                  <c:v>200304</c:v>
                </c:pt>
                <c:pt idx="29">
                  <c:v>200305</c:v>
                </c:pt>
                <c:pt idx="30">
                  <c:v>200306</c:v>
                </c:pt>
                <c:pt idx="31">
                  <c:v>200307</c:v>
                </c:pt>
                <c:pt idx="32">
                  <c:v>200308</c:v>
                </c:pt>
                <c:pt idx="33">
                  <c:v>200309</c:v>
                </c:pt>
                <c:pt idx="34">
                  <c:v>200310</c:v>
                </c:pt>
                <c:pt idx="35">
                  <c:v>200311</c:v>
                </c:pt>
                <c:pt idx="36">
                  <c:v>200312</c:v>
                </c:pt>
                <c:pt idx="37">
                  <c:v>200401</c:v>
                </c:pt>
                <c:pt idx="38">
                  <c:v>200402</c:v>
                </c:pt>
                <c:pt idx="39">
                  <c:v>200403</c:v>
                </c:pt>
                <c:pt idx="40">
                  <c:v>200404</c:v>
                </c:pt>
                <c:pt idx="41">
                  <c:v>200405</c:v>
                </c:pt>
                <c:pt idx="42">
                  <c:v>200406</c:v>
                </c:pt>
                <c:pt idx="43">
                  <c:v>200407</c:v>
                </c:pt>
                <c:pt idx="44">
                  <c:v>200408</c:v>
                </c:pt>
                <c:pt idx="45">
                  <c:v>200409</c:v>
                </c:pt>
                <c:pt idx="46">
                  <c:v>200410</c:v>
                </c:pt>
                <c:pt idx="47">
                  <c:v>200411</c:v>
                </c:pt>
                <c:pt idx="48">
                  <c:v>200412</c:v>
                </c:pt>
                <c:pt idx="49">
                  <c:v>200501</c:v>
                </c:pt>
                <c:pt idx="50">
                  <c:v>200502</c:v>
                </c:pt>
                <c:pt idx="51">
                  <c:v>200503</c:v>
                </c:pt>
                <c:pt idx="52">
                  <c:v>200504</c:v>
                </c:pt>
                <c:pt idx="53">
                  <c:v>200505</c:v>
                </c:pt>
                <c:pt idx="54">
                  <c:v>200506</c:v>
                </c:pt>
                <c:pt idx="55">
                  <c:v>200507</c:v>
                </c:pt>
                <c:pt idx="56">
                  <c:v>200508</c:v>
                </c:pt>
                <c:pt idx="57">
                  <c:v>200509</c:v>
                </c:pt>
                <c:pt idx="58">
                  <c:v>200510</c:v>
                </c:pt>
                <c:pt idx="59">
                  <c:v>200511</c:v>
                </c:pt>
                <c:pt idx="60">
                  <c:v>200512</c:v>
                </c:pt>
                <c:pt idx="61">
                  <c:v>200601</c:v>
                </c:pt>
                <c:pt idx="62">
                  <c:v>200602</c:v>
                </c:pt>
                <c:pt idx="63">
                  <c:v>200603</c:v>
                </c:pt>
                <c:pt idx="64">
                  <c:v>200604</c:v>
                </c:pt>
                <c:pt idx="65">
                  <c:v>200605</c:v>
                </c:pt>
                <c:pt idx="66">
                  <c:v>200606</c:v>
                </c:pt>
                <c:pt idx="67">
                  <c:v>200607</c:v>
                </c:pt>
                <c:pt idx="68">
                  <c:v>200608</c:v>
                </c:pt>
                <c:pt idx="69">
                  <c:v>200609</c:v>
                </c:pt>
                <c:pt idx="70">
                  <c:v>200610</c:v>
                </c:pt>
                <c:pt idx="71">
                  <c:v>200611</c:v>
                </c:pt>
                <c:pt idx="72">
                  <c:v>200612</c:v>
                </c:pt>
                <c:pt idx="73">
                  <c:v>200701</c:v>
                </c:pt>
                <c:pt idx="74">
                  <c:v>200702</c:v>
                </c:pt>
                <c:pt idx="75">
                  <c:v>200703</c:v>
                </c:pt>
                <c:pt idx="76">
                  <c:v>200704</c:v>
                </c:pt>
                <c:pt idx="77">
                  <c:v>200705</c:v>
                </c:pt>
                <c:pt idx="78">
                  <c:v>200706</c:v>
                </c:pt>
                <c:pt idx="79">
                  <c:v>200707</c:v>
                </c:pt>
                <c:pt idx="80">
                  <c:v>200708</c:v>
                </c:pt>
                <c:pt idx="81">
                  <c:v>200709</c:v>
                </c:pt>
                <c:pt idx="82">
                  <c:v>200710</c:v>
                </c:pt>
                <c:pt idx="83">
                  <c:v>200711</c:v>
                </c:pt>
                <c:pt idx="84">
                  <c:v>200712</c:v>
                </c:pt>
                <c:pt idx="85">
                  <c:v>200801</c:v>
                </c:pt>
                <c:pt idx="86">
                  <c:v>200802</c:v>
                </c:pt>
                <c:pt idx="87">
                  <c:v>200803</c:v>
                </c:pt>
                <c:pt idx="88">
                  <c:v>200804</c:v>
                </c:pt>
                <c:pt idx="89">
                  <c:v>200805</c:v>
                </c:pt>
                <c:pt idx="90">
                  <c:v>200806</c:v>
                </c:pt>
                <c:pt idx="91">
                  <c:v>200807</c:v>
                </c:pt>
                <c:pt idx="92">
                  <c:v>200808</c:v>
                </c:pt>
                <c:pt idx="93">
                  <c:v>200809</c:v>
                </c:pt>
                <c:pt idx="94">
                  <c:v>200810</c:v>
                </c:pt>
                <c:pt idx="95">
                  <c:v>200811</c:v>
                </c:pt>
                <c:pt idx="96">
                  <c:v>200812</c:v>
                </c:pt>
                <c:pt idx="97">
                  <c:v>200901</c:v>
                </c:pt>
                <c:pt idx="98">
                  <c:v>200902</c:v>
                </c:pt>
                <c:pt idx="99">
                  <c:v>200903</c:v>
                </c:pt>
                <c:pt idx="100">
                  <c:v>200904</c:v>
                </c:pt>
                <c:pt idx="101">
                  <c:v>200905</c:v>
                </c:pt>
                <c:pt idx="102">
                  <c:v>200906</c:v>
                </c:pt>
                <c:pt idx="103">
                  <c:v>200907</c:v>
                </c:pt>
                <c:pt idx="104">
                  <c:v>200908</c:v>
                </c:pt>
                <c:pt idx="105">
                  <c:v>200909</c:v>
                </c:pt>
                <c:pt idx="106">
                  <c:v>200910</c:v>
                </c:pt>
                <c:pt idx="107">
                  <c:v>200911</c:v>
                </c:pt>
                <c:pt idx="108">
                  <c:v>200912</c:v>
                </c:pt>
                <c:pt idx="109">
                  <c:v>201001</c:v>
                </c:pt>
                <c:pt idx="110">
                  <c:v>201002</c:v>
                </c:pt>
                <c:pt idx="111">
                  <c:v>201003</c:v>
                </c:pt>
                <c:pt idx="112">
                  <c:v>201004</c:v>
                </c:pt>
                <c:pt idx="113">
                  <c:v>201005</c:v>
                </c:pt>
                <c:pt idx="114">
                  <c:v>201006</c:v>
                </c:pt>
                <c:pt idx="115">
                  <c:v>201007</c:v>
                </c:pt>
                <c:pt idx="116">
                  <c:v>201008</c:v>
                </c:pt>
                <c:pt idx="117">
                  <c:v>201009</c:v>
                </c:pt>
                <c:pt idx="118">
                  <c:v>201010</c:v>
                </c:pt>
                <c:pt idx="119">
                  <c:v>201011</c:v>
                </c:pt>
                <c:pt idx="120">
                  <c:v>201012</c:v>
                </c:pt>
                <c:pt idx="121">
                  <c:v>201101</c:v>
                </c:pt>
                <c:pt idx="122">
                  <c:v>201102</c:v>
                </c:pt>
                <c:pt idx="123">
                  <c:v>201103</c:v>
                </c:pt>
                <c:pt idx="124">
                  <c:v>201104</c:v>
                </c:pt>
                <c:pt idx="125">
                  <c:v>201105</c:v>
                </c:pt>
                <c:pt idx="126">
                  <c:v>201106</c:v>
                </c:pt>
                <c:pt idx="127">
                  <c:v>201107</c:v>
                </c:pt>
                <c:pt idx="128">
                  <c:v>201108</c:v>
                </c:pt>
                <c:pt idx="129">
                  <c:v>201109</c:v>
                </c:pt>
                <c:pt idx="130">
                  <c:v>201110</c:v>
                </c:pt>
                <c:pt idx="131">
                  <c:v>201111</c:v>
                </c:pt>
                <c:pt idx="132">
                  <c:v>201112</c:v>
                </c:pt>
                <c:pt idx="133">
                  <c:v>201201</c:v>
                </c:pt>
                <c:pt idx="134">
                  <c:v>201202</c:v>
                </c:pt>
                <c:pt idx="135">
                  <c:v>201203</c:v>
                </c:pt>
                <c:pt idx="136">
                  <c:v>201204</c:v>
                </c:pt>
                <c:pt idx="137">
                  <c:v>201205</c:v>
                </c:pt>
                <c:pt idx="138">
                  <c:v>201206</c:v>
                </c:pt>
                <c:pt idx="139">
                  <c:v>201207</c:v>
                </c:pt>
                <c:pt idx="140">
                  <c:v>201208</c:v>
                </c:pt>
                <c:pt idx="141">
                  <c:v>201209</c:v>
                </c:pt>
                <c:pt idx="142">
                  <c:v>201210</c:v>
                </c:pt>
                <c:pt idx="143">
                  <c:v>201211</c:v>
                </c:pt>
                <c:pt idx="144">
                  <c:v>201212</c:v>
                </c:pt>
                <c:pt idx="145">
                  <c:v>201301</c:v>
                </c:pt>
                <c:pt idx="146">
                  <c:v>201302</c:v>
                </c:pt>
                <c:pt idx="147">
                  <c:v>201303</c:v>
                </c:pt>
                <c:pt idx="148">
                  <c:v>201304</c:v>
                </c:pt>
                <c:pt idx="149">
                  <c:v>201305</c:v>
                </c:pt>
                <c:pt idx="150">
                  <c:v>201306</c:v>
                </c:pt>
                <c:pt idx="151">
                  <c:v>201307</c:v>
                </c:pt>
                <c:pt idx="152">
                  <c:v>201308</c:v>
                </c:pt>
                <c:pt idx="153">
                  <c:v>201309</c:v>
                </c:pt>
                <c:pt idx="154">
                  <c:v>201310</c:v>
                </c:pt>
                <c:pt idx="155">
                  <c:v>201311</c:v>
                </c:pt>
                <c:pt idx="156">
                  <c:v>201312</c:v>
                </c:pt>
                <c:pt idx="157">
                  <c:v>201401</c:v>
                </c:pt>
                <c:pt idx="158">
                  <c:v>201402</c:v>
                </c:pt>
                <c:pt idx="159">
                  <c:v>201403</c:v>
                </c:pt>
                <c:pt idx="160">
                  <c:v>201404</c:v>
                </c:pt>
                <c:pt idx="161">
                  <c:v>201405</c:v>
                </c:pt>
                <c:pt idx="162">
                  <c:v>201406</c:v>
                </c:pt>
                <c:pt idx="163">
                  <c:v>201407</c:v>
                </c:pt>
                <c:pt idx="164">
                  <c:v>201408</c:v>
                </c:pt>
                <c:pt idx="165">
                  <c:v>201409</c:v>
                </c:pt>
                <c:pt idx="166">
                  <c:v>201410</c:v>
                </c:pt>
                <c:pt idx="167">
                  <c:v>201411</c:v>
                </c:pt>
                <c:pt idx="168">
                  <c:v>201412</c:v>
                </c:pt>
                <c:pt idx="169">
                  <c:v>201501</c:v>
                </c:pt>
                <c:pt idx="170">
                  <c:v>201502</c:v>
                </c:pt>
                <c:pt idx="171">
                  <c:v>201503</c:v>
                </c:pt>
                <c:pt idx="172">
                  <c:v>201504</c:v>
                </c:pt>
                <c:pt idx="173">
                  <c:v>201505</c:v>
                </c:pt>
                <c:pt idx="174">
                  <c:v>201506</c:v>
                </c:pt>
                <c:pt idx="175">
                  <c:v>201507</c:v>
                </c:pt>
              </c:numCache>
            </c:numRef>
          </c:cat>
          <c:val>
            <c:numRef>
              <c:f>'[1509_MoodysRCACPPI_Public.xls.xlsx]10 Composite Indices'!$F$13:$F$188</c:f>
              <c:numCache>
                <c:formatCode>0.00</c:formatCode>
                <c:ptCount val="176"/>
                <c:pt idx="0">
                  <c:v>100</c:v>
                </c:pt>
                <c:pt idx="1">
                  <c:v>100.88980000000001</c:v>
                </c:pt>
                <c:pt idx="2">
                  <c:v>101.7449</c:v>
                </c:pt>
                <c:pt idx="3">
                  <c:v>102.63180000000001</c:v>
                </c:pt>
                <c:pt idx="4">
                  <c:v>103.1225</c:v>
                </c:pt>
                <c:pt idx="5">
                  <c:v>103.462</c:v>
                </c:pt>
                <c:pt idx="6">
                  <c:v>103.8745</c:v>
                </c:pt>
                <c:pt idx="7">
                  <c:v>104.23199999999999</c:v>
                </c:pt>
                <c:pt idx="8">
                  <c:v>104.3313</c:v>
                </c:pt>
                <c:pt idx="9">
                  <c:v>104.0369</c:v>
                </c:pt>
                <c:pt idx="10">
                  <c:v>104.31710000000001</c:v>
                </c:pt>
                <c:pt idx="11">
                  <c:v>104.1919</c:v>
                </c:pt>
                <c:pt idx="12">
                  <c:v>104.37570000000001</c:v>
                </c:pt>
                <c:pt idx="13">
                  <c:v>104.6832</c:v>
                </c:pt>
                <c:pt idx="14">
                  <c:v>104.9221</c:v>
                </c:pt>
                <c:pt idx="15">
                  <c:v>105.58909999999999</c:v>
                </c:pt>
                <c:pt idx="16">
                  <c:v>106.61940000000001</c:v>
                </c:pt>
                <c:pt idx="17">
                  <c:v>107.64789999999999</c:v>
                </c:pt>
                <c:pt idx="18">
                  <c:v>109.1215</c:v>
                </c:pt>
                <c:pt idx="19">
                  <c:v>110.18559999999999</c:v>
                </c:pt>
                <c:pt idx="20">
                  <c:v>111.39460000000001</c:v>
                </c:pt>
                <c:pt idx="21">
                  <c:v>112.0459</c:v>
                </c:pt>
                <c:pt idx="22">
                  <c:v>113.4104</c:v>
                </c:pt>
                <c:pt idx="23">
                  <c:v>115.01809999999999</c:v>
                </c:pt>
                <c:pt idx="24">
                  <c:v>116.49730000000001</c:v>
                </c:pt>
                <c:pt idx="25">
                  <c:v>117.601</c:v>
                </c:pt>
                <c:pt idx="26">
                  <c:v>118.5742</c:v>
                </c:pt>
                <c:pt idx="27">
                  <c:v>119.42710000000001</c:v>
                </c:pt>
                <c:pt idx="28">
                  <c:v>120.09220000000001</c:v>
                </c:pt>
                <c:pt idx="29">
                  <c:v>120.63950000000001</c:v>
                </c:pt>
                <c:pt idx="30">
                  <c:v>121.1519</c:v>
                </c:pt>
                <c:pt idx="31">
                  <c:v>121.7697</c:v>
                </c:pt>
                <c:pt idx="32">
                  <c:v>122.04360000000001</c:v>
                </c:pt>
                <c:pt idx="33">
                  <c:v>121.83029999999999</c:v>
                </c:pt>
                <c:pt idx="34">
                  <c:v>122.3506</c:v>
                </c:pt>
                <c:pt idx="35">
                  <c:v>122.7941</c:v>
                </c:pt>
                <c:pt idx="36">
                  <c:v>123.5646</c:v>
                </c:pt>
                <c:pt idx="37">
                  <c:v>124.37819999999999</c:v>
                </c:pt>
                <c:pt idx="38">
                  <c:v>125.27809999999999</c:v>
                </c:pt>
                <c:pt idx="39">
                  <c:v>126.23779999999999</c:v>
                </c:pt>
                <c:pt idx="40">
                  <c:v>127.5761</c:v>
                </c:pt>
                <c:pt idx="41">
                  <c:v>129.09820000000002</c:v>
                </c:pt>
                <c:pt idx="42">
                  <c:v>130.83029999999999</c:v>
                </c:pt>
                <c:pt idx="43">
                  <c:v>132.45009999999999</c:v>
                </c:pt>
                <c:pt idx="44">
                  <c:v>134.23490000000001</c:v>
                </c:pt>
                <c:pt idx="45">
                  <c:v>135.89610000000002</c:v>
                </c:pt>
                <c:pt idx="46">
                  <c:v>137.9229</c:v>
                </c:pt>
                <c:pt idx="47">
                  <c:v>140.17570000000001</c:v>
                </c:pt>
                <c:pt idx="48">
                  <c:v>142.91030000000001</c:v>
                </c:pt>
                <c:pt idx="49">
                  <c:v>145.41720000000001</c:v>
                </c:pt>
                <c:pt idx="50">
                  <c:v>148.00829999999999</c:v>
                </c:pt>
                <c:pt idx="51">
                  <c:v>151.0385</c:v>
                </c:pt>
                <c:pt idx="52">
                  <c:v>154.03970000000001</c:v>
                </c:pt>
                <c:pt idx="53">
                  <c:v>156.72559999999999</c:v>
                </c:pt>
                <c:pt idx="54">
                  <c:v>159.47150000000002</c:v>
                </c:pt>
                <c:pt idx="55">
                  <c:v>162.05879999999999</c:v>
                </c:pt>
                <c:pt idx="56">
                  <c:v>164.3135</c:v>
                </c:pt>
                <c:pt idx="57">
                  <c:v>165.58629999999999</c:v>
                </c:pt>
                <c:pt idx="58">
                  <c:v>167.56549999999999</c:v>
                </c:pt>
                <c:pt idx="59">
                  <c:v>169.0428</c:v>
                </c:pt>
                <c:pt idx="60">
                  <c:v>170.0967</c:v>
                </c:pt>
                <c:pt idx="61">
                  <c:v>170.8048</c:v>
                </c:pt>
                <c:pt idx="62">
                  <c:v>171.02280000000002</c:v>
                </c:pt>
                <c:pt idx="63">
                  <c:v>170.78890000000001</c:v>
                </c:pt>
                <c:pt idx="64">
                  <c:v>170.55720000000002</c:v>
                </c:pt>
                <c:pt idx="65">
                  <c:v>170.24699999999999</c:v>
                </c:pt>
                <c:pt idx="66">
                  <c:v>170.12810000000002</c:v>
                </c:pt>
                <c:pt idx="67">
                  <c:v>169.68529999999998</c:v>
                </c:pt>
                <c:pt idx="68">
                  <c:v>169.48589999999999</c:v>
                </c:pt>
                <c:pt idx="69">
                  <c:v>169.66209999999998</c:v>
                </c:pt>
                <c:pt idx="70">
                  <c:v>169.7149</c:v>
                </c:pt>
                <c:pt idx="71">
                  <c:v>170.48869999999999</c:v>
                </c:pt>
                <c:pt idx="72">
                  <c:v>171.48060000000001</c:v>
                </c:pt>
                <c:pt idx="73">
                  <c:v>172.32050000000001</c:v>
                </c:pt>
                <c:pt idx="74">
                  <c:v>173.56819999999999</c:v>
                </c:pt>
                <c:pt idx="75">
                  <c:v>174.9162</c:v>
                </c:pt>
                <c:pt idx="76">
                  <c:v>176.69290000000001</c:v>
                </c:pt>
                <c:pt idx="77">
                  <c:v>178.17920000000001</c:v>
                </c:pt>
                <c:pt idx="78">
                  <c:v>179.43219999999999</c:v>
                </c:pt>
                <c:pt idx="79">
                  <c:v>180.70870000000002</c:v>
                </c:pt>
                <c:pt idx="80">
                  <c:v>181.52859999999998</c:v>
                </c:pt>
                <c:pt idx="81">
                  <c:v>182.04089999999999</c:v>
                </c:pt>
                <c:pt idx="82">
                  <c:v>182.7483</c:v>
                </c:pt>
                <c:pt idx="83">
                  <c:v>182.79780000000002</c:v>
                </c:pt>
                <c:pt idx="84">
                  <c:v>183.0652</c:v>
                </c:pt>
                <c:pt idx="85">
                  <c:v>182.64769999999999</c:v>
                </c:pt>
                <c:pt idx="86">
                  <c:v>181.50889999999998</c:v>
                </c:pt>
                <c:pt idx="87">
                  <c:v>180.0094</c:v>
                </c:pt>
                <c:pt idx="88">
                  <c:v>178.08770000000001</c:v>
                </c:pt>
                <c:pt idx="89">
                  <c:v>175.88829999999999</c:v>
                </c:pt>
                <c:pt idx="90">
                  <c:v>173.4367</c:v>
                </c:pt>
                <c:pt idx="91">
                  <c:v>170.5805</c:v>
                </c:pt>
                <c:pt idx="92">
                  <c:v>167.23480000000001</c:v>
                </c:pt>
                <c:pt idx="93">
                  <c:v>163.69669999999999</c:v>
                </c:pt>
                <c:pt idx="94">
                  <c:v>159.24109999999999</c:v>
                </c:pt>
                <c:pt idx="95">
                  <c:v>154.67949999999999</c:v>
                </c:pt>
                <c:pt idx="96">
                  <c:v>149.4248</c:v>
                </c:pt>
                <c:pt idx="97">
                  <c:v>144.4889</c:v>
                </c:pt>
                <c:pt idx="98">
                  <c:v>139.4333</c:v>
                </c:pt>
                <c:pt idx="99">
                  <c:v>134.3845</c:v>
                </c:pt>
                <c:pt idx="100">
                  <c:v>129.91220000000001</c:v>
                </c:pt>
                <c:pt idx="101">
                  <c:v>125.3584</c:v>
                </c:pt>
                <c:pt idx="102">
                  <c:v>121.58370000000001</c:v>
                </c:pt>
                <c:pt idx="103">
                  <c:v>118.58930000000001</c:v>
                </c:pt>
                <c:pt idx="104">
                  <c:v>116.30529999999999</c:v>
                </c:pt>
                <c:pt idx="105">
                  <c:v>114.352</c:v>
                </c:pt>
                <c:pt idx="106">
                  <c:v>114.19630000000001</c:v>
                </c:pt>
                <c:pt idx="107">
                  <c:v>113.94200000000001</c:v>
                </c:pt>
                <c:pt idx="108">
                  <c:v>113.98660000000001</c:v>
                </c:pt>
                <c:pt idx="109">
                  <c:v>113.98859999999999</c:v>
                </c:pt>
                <c:pt idx="110">
                  <c:v>114.2413</c:v>
                </c:pt>
                <c:pt idx="111">
                  <c:v>115.312</c:v>
                </c:pt>
                <c:pt idx="112">
                  <c:v>116.28829999999999</c:v>
                </c:pt>
                <c:pt idx="113">
                  <c:v>117.8546</c:v>
                </c:pt>
                <c:pt idx="114">
                  <c:v>119.80189999999999</c:v>
                </c:pt>
                <c:pt idx="115">
                  <c:v>121.7007</c:v>
                </c:pt>
                <c:pt idx="116">
                  <c:v>123.53229999999999</c:v>
                </c:pt>
                <c:pt idx="117">
                  <c:v>123.72069999999999</c:v>
                </c:pt>
                <c:pt idx="118">
                  <c:v>125.2424</c:v>
                </c:pt>
                <c:pt idx="119">
                  <c:v>127.17959999999999</c:v>
                </c:pt>
                <c:pt idx="120">
                  <c:v>128.8152</c:v>
                </c:pt>
                <c:pt idx="121">
                  <c:v>130.32330000000002</c:v>
                </c:pt>
                <c:pt idx="122">
                  <c:v>132.1481</c:v>
                </c:pt>
                <c:pt idx="123">
                  <c:v>133.64570000000001</c:v>
                </c:pt>
                <c:pt idx="124">
                  <c:v>135.35720000000001</c:v>
                </c:pt>
                <c:pt idx="125">
                  <c:v>136.9881</c:v>
                </c:pt>
                <c:pt idx="126">
                  <c:v>138.1951</c:v>
                </c:pt>
                <c:pt idx="127">
                  <c:v>139.4118</c:v>
                </c:pt>
                <c:pt idx="128">
                  <c:v>140.63069999999999</c:v>
                </c:pt>
                <c:pt idx="129">
                  <c:v>142.0204</c:v>
                </c:pt>
                <c:pt idx="130">
                  <c:v>143.52190000000002</c:v>
                </c:pt>
                <c:pt idx="131">
                  <c:v>145.04179999999999</c:v>
                </c:pt>
                <c:pt idx="132">
                  <c:v>146.5633</c:v>
                </c:pt>
                <c:pt idx="133">
                  <c:v>148.0181</c:v>
                </c:pt>
                <c:pt idx="134">
                  <c:v>149.1961</c:v>
                </c:pt>
                <c:pt idx="135">
                  <c:v>150.97560000000001</c:v>
                </c:pt>
                <c:pt idx="136">
                  <c:v>152.35490000000001</c:v>
                </c:pt>
                <c:pt idx="137">
                  <c:v>153.41059999999999</c:v>
                </c:pt>
                <c:pt idx="138">
                  <c:v>155.0196</c:v>
                </c:pt>
                <c:pt idx="139">
                  <c:v>156.6575</c:v>
                </c:pt>
                <c:pt idx="140">
                  <c:v>158.31219999999999</c:v>
                </c:pt>
                <c:pt idx="141">
                  <c:v>162.85820000000001</c:v>
                </c:pt>
                <c:pt idx="142">
                  <c:v>164.76409999999998</c:v>
                </c:pt>
                <c:pt idx="143">
                  <c:v>166.5112</c:v>
                </c:pt>
                <c:pt idx="144">
                  <c:v>168.3802</c:v>
                </c:pt>
                <c:pt idx="145">
                  <c:v>169.84049999999999</c:v>
                </c:pt>
                <c:pt idx="146">
                  <c:v>171.68600000000001</c:v>
                </c:pt>
                <c:pt idx="147">
                  <c:v>172.78729999999999</c:v>
                </c:pt>
                <c:pt idx="148">
                  <c:v>174.30540000000002</c:v>
                </c:pt>
                <c:pt idx="149">
                  <c:v>176.06020000000001</c:v>
                </c:pt>
                <c:pt idx="150">
                  <c:v>177.14109999999999</c:v>
                </c:pt>
                <c:pt idx="151">
                  <c:v>178.749</c:v>
                </c:pt>
                <c:pt idx="152">
                  <c:v>180.8546</c:v>
                </c:pt>
                <c:pt idx="153">
                  <c:v>186.41120000000001</c:v>
                </c:pt>
                <c:pt idx="154">
                  <c:v>188.9323</c:v>
                </c:pt>
                <c:pt idx="155">
                  <c:v>191.31540000000001</c:v>
                </c:pt>
                <c:pt idx="156">
                  <c:v>193.92519999999999</c:v>
                </c:pt>
                <c:pt idx="157">
                  <c:v>195.7577</c:v>
                </c:pt>
                <c:pt idx="158">
                  <c:v>197.59829999999999</c:v>
                </c:pt>
                <c:pt idx="159">
                  <c:v>200.20289999999997</c:v>
                </c:pt>
                <c:pt idx="160">
                  <c:v>203.08259999999999</c:v>
                </c:pt>
                <c:pt idx="161">
                  <c:v>205.16510000000002</c:v>
                </c:pt>
                <c:pt idx="162">
                  <c:v>208.41989999999998</c:v>
                </c:pt>
                <c:pt idx="163">
                  <c:v>210.84139999999996</c:v>
                </c:pt>
                <c:pt idx="164">
                  <c:v>213.40650000000002</c:v>
                </c:pt>
                <c:pt idx="165">
                  <c:v>217.35890000000003</c:v>
                </c:pt>
                <c:pt idx="166">
                  <c:v>218.80259999999998</c:v>
                </c:pt>
                <c:pt idx="167">
                  <c:v>220.89170000000001</c:v>
                </c:pt>
                <c:pt idx="168">
                  <c:v>222.38060000000002</c:v>
                </c:pt>
                <c:pt idx="169">
                  <c:v>225.81120000000001</c:v>
                </c:pt>
                <c:pt idx="170">
                  <c:v>230.10570000000001</c:v>
                </c:pt>
                <c:pt idx="171">
                  <c:v>232.4436</c:v>
                </c:pt>
                <c:pt idx="172">
                  <c:v>233.92570000000001</c:v>
                </c:pt>
                <c:pt idx="173">
                  <c:v>237.94400000000002</c:v>
                </c:pt>
                <c:pt idx="174">
                  <c:v>238.6549</c:v>
                </c:pt>
                <c:pt idx="175">
                  <c:v>241.02190000000002</c:v>
                </c:pt>
              </c:numCache>
            </c:numRef>
          </c:val>
          <c:smooth val="0"/>
        </c:ser>
        <c:ser>
          <c:idx val="3"/>
          <c:order val="1"/>
          <c:tx>
            <c:strRef>
              <c:f>'[1509_MoodysRCACPPI_Public.xls.xlsx]10 Composite Indices'!$H$12</c:f>
              <c:strCache>
                <c:ptCount val="1"/>
                <c:pt idx="0">
                  <c:v>Retail</c:v>
                </c:pt>
              </c:strCache>
            </c:strRef>
          </c:tx>
          <c:marker>
            <c:symbol val="none"/>
          </c:marker>
          <c:cat>
            <c:numRef>
              <c:f>'[1509_MoodysRCACPPI_Public.xls.xlsx]10 Composite Indices'!$C$13:$C$188</c:f>
              <c:numCache>
                <c:formatCode>General</c:formatCode>
                <c:ptCount val="176"/>
                <c:pt idx="0">
                  <c:v>200012</c:v>
                </c:pt>
                <c:pt idx="1">
                  <c:v>200101</c:v>
                </c:pt>
                <c:pt idx="2">
                  <c:v>200102</c:v>
                </c:pt>
                <c:pt idx="3">
                  <c:v>200103</c:v>
                </c:pt>
                <c:pt idx="4">
                  <c:v>200104</c:v>
                </c:pt>
                <c:pt idx="5">
                  <c:v>200105</c:v>
                </c:pt>
                <c:pt idx="6">
                  <c:v>200106</c:v>
                </c:pt>
                <c:pt idx="7">
                  <c:v>200107</c:v>
                </c:pt>
                <c:pt idx="8">
                  <c:v>200108</c:v>
                </c:pt>
                <c:pt idx="9">
                  <c:v>200109</c:v>
                </c:pt>
                <c:pt idx="10">
                  <c:v>200110</c:v>
                </c:pt>
                <c:pt idx="11">
                  <c:v>200111</c:v>
                </c:pt>
                <c:pt idx="12">
                  <c:v>200112</c:v>
                </c:pt>
                <c:pt idx="13">
                  <c:v>200201</c:v>
                </c:pt>
                <c:pt idx="14">
                  <c:v>200202</c:v>
                </c:pt>
                <c:pt idx="15">
                  <c:v>200203</c:v>
                </c:pt>
                <c:pt idx="16">
                  <c:v>200204</c:v>
                </c:pt>
                <c:pt idx="17">
                  <c:v>200205</c:v>
                </c:pt>
                <c:pt idx="18">
                  <c:v>200206</c:v>
                </c:pt>
                <c:pt idx="19">
                  <c:v>200207</c:v>
                </c:pt>
                <c:pt idx="20">
                  <c:v>200208</c:v>
                </c:pt>
                <c:pt idx="21">
                  <c:v>200209</c:v>
                </c:pt>
                <c:pt idx="22">
                  <c:v>200210</c:v>
                </c:pt>
                <c:pt idx="23">
                  <c:v>200211</c:v>
                </c:pt>
                <c:pt idx="24">
                  <c:v>200212</c:v>
                </c:pt>
                <c:pt idx="25">
                  <c:v>200301</c:v>
                </c:pt>
                <c:pt idx="26">
                  <c:v>200302</c:v>
                </c:pt>
                <c:pt idx="27">
                  <c:v>200303</c:v>
                </c:pt>
                <c:pt idx="28">
                  <c:v>200304</c:v>
                </c:pt>
                <c:pt idx="29">
                  <c:v>200305</c:v>
                </c:pt>
                <c:pt idx="30">
                  <c:v>200306</c:v>
                </c:pt>
                <c:pt idx="31">
                  <c:v>200307</c:v>
                </c:pt>
                <c:pt idx="32">
                  <c:v>200308</c:v>
                </c:pt>
                <c:pt idx="33">
                  <c:v>200309</c:v>
                </c:pt>
                <c:pt idx="34">
                  <c:v>200310</c:v>
                </c:pt>
                <c:pt idx="35">
                  <c:v>200311</c:v>
                </c:pt>
                <c:pt idx="36">
                  <c:v>200312</c:v>
                </c:pt>
                <c:pt idx="37">
                  <c:v>200401</c:v>
                </c:pt>
                <c:pt idx="38">
                  <c:v>200402</c:v>
                </c:pt>
                <c:pt idx="39">
                  <c:v>200403</c:v>
                </c:pt>
                <c:pt idx="40">
                  <c:v>200404</c:v>
                </c:pt>
                <c:pt idx="41">
                  <c:v>200405</c:v>
                </c:pt>
                <c:pt idx="42">
                  <c:v>200406</c:v>
                </c:pt>
                <c:pt idx="43">
                  <c:v>200407</c:v>
                </c:pt>
                <c:pt idx="44">
                  <c:v>200408</c:v>
                </c:pt>
                <c:pt idx="45">
                  <c:v>200409</c:v>
                </c:pt>
                <c:pt idx="46">
                  <c:v>200410</c:v>
                </c:pt>
                <c:pt idx="47">
                  <c:v>200411</c:v>
                </c:pt>
                <c:pt idx="48">
                  <c:v>200412</c:v>
                </c:pt>
                <c:pt idx="49">
                  <c:v>200501</c:v>
                </c:pt>
                <c:pt idx="50">
                  <c:v>200502</c:v>
                </c:pt>
                <c:pt idx="51">
                  <c:v>200503</c:v>
                </c:pt>
                <c:pt idx="52">
                  <c:v>200504</c:v>
                </c:pt>
                <c:pt idx="53">
                  <c:v>200505</c:v>
                </c:pt>
                <c:pt idx="54">
                  <c:v>200506</c:v>
                </c:pt>
                <c:pt idx="55">
                  <c:v>200507</c:v>
                </c:pt>
                <c:pt idx="56">
                  <c:v>200508</c:v>
                </c:pt>
                <c:pt idx="57">
                  <c:v>200509</c:v>
                </c:pt>
                <c:pt idx="58">
                  <c:v>200510</c:v>
                </c:pt>
                <c:pt idx="59">
                  <c:v>200511</c:v>
                </c:pt>
                <c:pt idx="60">
                  <c:v>200512</c:v>
                </c:pt>
                <c:pt idx="61">
                  <c:v>200601</c:v>
                </c:pt>
                <c:pt idx="62">
                  <c:v>200602</c:v>
                </c:pt>
                <c:pt idx="63">
                  <c:v>200603</c:v>
                </c:pt>
                <c:pt idx="64">
                  <c:v>200604</c:v>
                </c:pt>
                <c:pt idx="65">
                  <c:v>200605</c:v>
                </c:pt>
                <c:pt idx="66">
                  <c:v>200606</c:v>
                </c:pt>
                <c:pt idx="67">
                  <c:v>200607</c:v>
                </c:pt>
                <c:pt idx="68">
                  <c:v>200608</c:v>
                </c:pt>
                <c:pt idx="69">
                  <c:v>200609</c:v>
                </c:pt>
                <c:pt idx="70">
                  <c:v>200610</c:v>
                </c:pt>
                <c:pt idx="71">
                  <c:v>200611</c:v>
                </c:pt>
                <c:pt idx="72">
                  <c:v>200612</c:v>
                </c:pt>
                <c:pt idx="73">
                  <c:v>200701</c:v>
                </c:pt>
                <c:pt idx="74">
                  <c:v>200702</c:v>
                </c:pt>
                <c:pt idx="75">
                  <c:v>200703</c:v>
                </c:pt>
                <c:pt idx="76">
                  <c:v>200704</c:v>
                </c:pt>
                <c:pt idx="77">
                  <c:v>200705</c:v>
                </c:pt>
                <c:pt idx="78">
                  <c:v>200706</c:v>
                </c:pt>
                <c:pt idx="79">
                  <c:v>200707</c:v>
                </c:pt>
                <c:pt idx="80">
                  <c:v>200708</c:v>
                </c:pt>
                <c:pt idx="81">
                  <c:v>200709</c:v>
                </c:pt>
                <c:pt idx="82">
                  <c:v>200710</c:v>
                </c:pt>
                <c:pt idx="83">
                  <c:v>200711</c:v>
                </c:pt>
                <c:pt idx="84">
                  <c:v>200712</c:v>
                </c:pt>
                <c:pt idx="85">
                  <c:v>200801</c:v>
                </c:pt>
                <c:pt idx="86">
                  <c:v>200802</c:v>
                </c:pt>
                <c:pt idx="87">
                  <c:v>200803</c:v>
                </c:pt>
                <c:pt idx="88">
                  <c:v>200804</c:v>
                </c:pt>
                <c:pt idx="89">
                  <c:v>200805</c:v>
                </c:pt>
                <c:pt idx="90">
                  <c:v>200806</c:v>
                </c:pt>
                <c:pt idx="91">
                  <c:v>200807</c:v>
                </c:pt>
                <c:pt idx="92">
                  <c:v>200808</c:v>
                </c:pt>
                <c:pt idx="93">
                  <c:v>200809</c:v>
                </c:pt>
                <c:pt idx="94">
                  <c:v>200810</c:v>
                </c:pt>
                <c:pt idx="95">
                  <c:v>200811</c:v>
                </c:pt>
                <c:pt idx="96">
                  <c:v>200812</c:v>
                </c:pt>
                <c:pt idx="97">
                  <c:v>200901</c:v>
                </c:pt>
                <c:pt idx="98">
                  <c:v>200902</c:v>
                </c:pt>
                <c:pt idx="99">
                  <c:v>200903</c:v>
                </c:pt>
                <c:pt idx="100">
                  <c:v>200904</c:v>
                </c:pt>
                <c:pt idx="101">
                  <c:v>200905</c:v>
                </c:pt>
                <c:pt idx="102">
                  <c:v>200906</c:v>
                </c:pt>
                <c:pt idx="103">
                  <c:v>200907</c:v>
                </c:pt>
                <c:pt idx="104">
                  <c:v>200908</c:v>
                </c:pt>
                <c:pt idx="105">
                  <c:v>200909</c:v>
                </c:pt>
                <c:pt idx="106">
                  <c:v>200910</c:v>
                </c:pt>
                <c:pt idx="107">
                  <c:v>200911</c:v>
                </c:pt>
                <c:pt idx="108">
                  <c:v>200912</c:v>
                </c:pt>
                <c:pt idx="109">
                  <c:v>201001</c:v>
                </c:pt>
                <c:pt idx="110">
                  <c:v>201002</c:v>
                </c:pt>
                <c:pt idx="111">
                  <c:v>201003</c:v>
                </c:pt>
                <c:pt idx="112">
                  <c:v>201004</c:v>
                </c:pt>
                <c:pt idx="113">
                  <c:v>201005</c:v>
                </c:pt>
                <c:pt idx="114">
                  <c:v>201006</c:v>
                </c:pt>
                <c:pt idx="115">
                  <c:v>201007</c:v>
                </c:pt>
                <c:pt idx="116">
                  <c:v>201008</c:v>
                </c:pt>
                <c:pt idx="117">
                  <c:v>201009</c:v>
                </c:pt>
                <c:pt idx="118">
                  <c:v>201010</c:v>
                </c:pt>
                <c:pt idx="119">
                  <c:v>201011</c:v>
                </c:pt>
                <c:pt idx="120">
                  <c:v>201012</c:v>
                </c:pt>
                <c:pt idx="121">
                  <c:v>201101</c:v>
                </c:pt>
                <c:pt idx="122">
                  <c:v>201102</c:v>
                </c:pt>
                <c:pt idx="123">
                  <c:v>201103</c:v>
                </c:pt>
                <c:pt idx="124">
                  <c:v>201104</c:v>
                </c:pt>
                <c:pt idx="125">
                  <c:v>201105</c:v>
                </c:pt>
                <c:pt idx="126">
                  <c:v>201106</c:v>
                </c:pt>
                <c:pt idx="127">
                  <c:v>201107</c:v>
                </c:pt>
                <c:pt idx="128">
                  <c:v>201108</c:v>
                </c:pt>
                <c:pt idx="129">
                  <c:v>201109</c:v>
                </c:pt>
                <c:pt idx="130">
                  <c:v>201110</c:v>
                </c:pt>
                <c:pt idx="131">
                  <c:v>201111</c:v>
                </c:pt>
                <c:pt idx="132">
                  <c:v>201112</c:v>
                </c:pt>
                <c:pt idx="133">
                  <c:v>201201</c:v>
                </c:pt>
                <c:pt idx="134">
                  <c:v>201202</c:v>
                </c:pt>
                <c:pt idx="135">
                  <c:v>201203</c:v>
                </c:pt>
                <c:pt idx="136">
                  <c:v>201204</c:v>
                </c:pt>
                <c:pt idx="137">
                  <c:v>201205</c:v>
                </c:pt>
                <c:pt idx="138">
                  <c:v>201206</c:v>
                </c:pt>
                <c:pt idx="139">
                  <c:v>201207</c:v>
                </c:pt>
                <c:pt idx="140">
                  <c:v>201208</c:v>
                </c:pt>
                <c:pt idx="141">
                  <c:v>201209</c:v>
                </c:pt>
                <c:pt idx="142">
                  <c:v>201210</c:v>
                </c:pt>
                <c:pt idx="143">
                  <c:v>201211</c:v>
                </c:pt>
                <c:pt idx="144">
                  <c:v>201212</c:v>
                </c:pt>
                <c:pt idx="145">
                  <c:v>201301</c:v>
                </c:pt>
                <c:pt idx="146">
                  <c:v>201302</c:v>
                </c:pt>
                <c:pt idx="147">
                  <c:v>201303</c:v>
                </c:pt>
                <c:pt idx="148">
                  <c:v>201304</c:v>
                </c:pt>
                <c:pt idx="149">
                  <c:v>201305</c:v>
                </c:pt>
                <c:pt idx="150">
                  <c:v>201306</c:v>
                </c:pt>
                <c:pt idx="151">
                  <c:v>201307</c:v>
                </c:pt>
                <c:pt idx="152">
                  <c:v>201308</c:v>
                </c:pt>
                <c:pt idx="153">
                  <c:v>201309</c:v>
                </c:pt>
                <c:pt idx="154">
                  <c:v>201310</c:v>
                </c:pt>
                <c:pt idx="155">
                  <c:v>201311</c:v>
                </c:pt>
                <c:pt idx="156">
                  <c:v>201312</c:v>
                </c:pt>
                <c:pt idx="157">
                  <c:v>201401</c:v>
                </c:pt>
                <c:pt idx="158">
                  <c:v>201402</c:v>
                </c:pt>
                <c:pt idx="159">
                  <c:v>201403</c:v>
                </c:pt>
                <c:pt idx="160">
                  <c:v>201404</c:v>
                </c:pt>
                <c:pt idx="161">
                  <c:v>201405</c:v>
                </c:pt>
                <c:pt idx="162">
                  <c:v>201406</c:v>
                </c:pt>
                <c:pt idx="163">
                  <c:v>201407</c:v>
                </c:pt>
                <c:pt idx="164">
                  <c:v>201408</c:v>
                </c:pt>
                <c:pt idx="165">
                  <c:v>201409</c:v>
                </c:pt>
                <c:pt idx="166">
                  <c:v>201410</c:v>
                </c:pt>
                <c:pt idx="167">
                  <c:v>201411</c:v>
                </c:pt>
                <c:pt idx="168">
                  <c:v>201412</c:v>
                </c:pt>
                <c:pt idx="169">
                  <c:v>201501</c:v>
                </c:pt>
                <c:pt idx="170">
                  <c:v>201502</c:v>
                </c:pt>
                <c:pt idx="171">
                  <c:v>201503</c:v>
                </c:pt>
                <c:pt idx="172">
                  <c:v>201504</c:v>
                </c:pt>
                <c:pt idx="173">
                  <c:v>201505</c:v>
                </c:pt>
                <c:pt idx="174">
                  <c:v>201506</c:v>
                </c:pt>
                <c:pt idx="175">
                  <c:v>201507</c:v>
                </c:pt>
              </c:numCache>
            </c:numRef>
          </c:cat>
          <c:val>
            <c:numRef>
              <c:f>'[1509_MoodysRCACPPI_Public.xls.xlsx]10 Composite Indices'!$H$13:$H$188</c:f>
              <c:numCache>
                <c:formatCode>0.00</c:formatCode>
                <c:ptCount val="176"/>
                <c:pt idx="0">
                  <c:v>100</c:v>
                </c:pt>
                <c:pt idx="1">
                  <c:v>101.2516</c:v>
                </c:pt>
                <c:pt idx="2">
                  <c:v>102.06280000000001</c:v>
                </c:pt>
                <c:pt idx="3">
                  <c:v>103.11630000000001</c:v>
                </c:pt>
                <c:pt idx="4">
                  <c:v>103.67779999999999</c:v>
                </c:pt>
                <c:pt idx="5">
                  <c:v>103.8355</c:v>
                </c:pt>
                <c:pt idx="6">
                  <c:v>103.6006</c:v>
                </c:pt>
                <c:pt idx="7">
                  <c:v>103.0735</c:v>
                </c:pt>
                <c:pt idx="8">
                  <c:v>102.1242</c:v>
                </c:pt>
                <c:pt idx="9">
                  <c:v>100.6079</c:v>
                </c:pt>
                <c:pt idx="10">
                  <c:v>100.21420000000001</c:v>
                </c:pt>
                <c:pt idx="11">
                  <c:v>99.965760000000003</c:v>
                </c:pt>
                <c:pt idx="12">
                  <c:v>99.778630000000007</c:v>
                </c:pt>
                <c:pt idx="13">
                  <c:v>99.417460000000005</c:v>
                </c:pt>
                <c:pt idx="14">
                  <c:v>99.447110000000009</c:v>
                </c:pt>
                <c:pt idx="15">
                  <c:v>99.84629000000001</c:v>
                </c:pt>
                <c:pt idx="16">
                  <c:v>100.3091</c:v>
                </c:pt>
                <c:pt idx="17">
                  <c:v>101.4203</c:v>
                </c:pt>
                <c:pt idx="18">
                  <c:v>102.47139999999999</c:v>
                </c:pt>
                <c:pt idx="19">
                  <c:v>103.7221</c:v>
                </c:pt>
                <c:pt idx="20">
                  <c:v>105.56179999999999</c:v>
                </c:pt>
                <c:pt idx="21">
                  <c:v>106.97080000000001</c:v>
                </c:pt>
                <c:pt idx="22">
                  <c:v>108.444</c:v>
                </c:pt>
                <c:pt idx="23">
                  <c:v>110.03940000000001</c:v>
                </c:pt>
                <c:pt idx="24">
                  <c:v>111.43620000000001</c:v>
                </c:pt>
                <c:pt idx="25">
                  <c:v>113.062</c:v>
                </c:pt>
                <c:pt idx="26">
                  <c:v>114.25060000000001</c:v>
                </c:pt>
                <c:pt idx="27">
                  <c:v>115.8811</c:v>
                </c:pt>
                <c:pt idx="28">
                  <c:v>117.27730000000001</c:v>
                </c:pt>
                <c:pt idx="29">
                  <c:v>118.70970000000001</c:v>
                </c:pt>
                <c:pt idx="30">
                  <c:v>120.20480000000001</c:v>
                </c:pt>
                <c:pt idx="31">
                  <c:v>120.99759999999999</c:v>
                </c:pt>
                <c:pt idx="32">
                  <c:v>121.52730000000001</c:v>
                </c:pt>
                <c:pt idx="33">
                  <c:v>121.72320000000001</c:v>
                </c:pt>
                <c:pt idx="34">
                  <c:v>122.4299</c:v>
                </c:pt>
                <c:pt idx="35">
                  <c:v>122.9902</c:v>
                </c:pt>
                <c:pt idx="36">
                  <c:v>124.0376</c:v>
                </c:pt>
                <c:pt idx="37">
                  <c:v>124.5933</c:v>
                </c:pt>
                <c:pt idx="38">
                  <c:v>125.4948</c:v>
                </c:pt>
                <c:pt idx="39">
                  <c:v>127.1348</c:v>
                </c:pt>
                <c:pt idx="40">
                  <c:v>128.07500000000002</c:v>
                </c:pt>
                <c:pt idx="41">
                  <c:v>129.1516</c:v>
                </c:pt>
                <c:pt idx="42">
                  <c:v>130.0429</c:v>
                </c:pt>
                <c:pt idx="43">
                  <c:v>131.36930000000001</c:v>
                </c:pt>
                <c:pt idx="44">
                  <c:v>133.0317</c:v>
                </c:pt>
                <c:pt idx="45">
                  <c:v>134.2542</c:v>
                </c:pt>
                <c:pt idx="46">
                  <c:v>136.06819999999999</c:v>
                </c:pt>
                <c:pt idx="47">
                  <c:v>138.3271</c:v>
                </c:pt>
                <c:pt idx="48">
                  <c:v>140.6079</c:v>
                </c:pt>
                <c:pt idx="49">
                  <c:v>142.61279999999999</c:v>
                </c:pt>
                <c:pt idx="50">
                  <c:v>144.8562</c:v>
                </c:pt>
                <c:pt idx="51">
                  <c:v>147.0052</c:v>
                </c:pt>
                <c:pt idx="52">
                  <c:v>149.6139</c:v>
                </c:pt>
                <c:pt idx="53">
                  <c:v>152.61189999999999</c:v>
                </c:pt>
                <c:pt idx="54">
                  <c:v>155.63139999999999</c:v>
                </c:pt>
                <c:pt idx="55">
                  <c:v>158.21379999999999</c:v>
                </c:pt>
                <c:pt idx="56">
                  <c:v>160.48409999999998</c:v>
                </c:pt>
                <c:pt idx="57">
                  <c:v>162.73740000000001</c:v>
                </c:pt>
                <c:pt idx="58">
                  <c:v>165.26499999999999</c:v>
                </c:pt>
                <c:pt idx="59">
                  <c:v>167.3177</c:v>
                </c:pt>
                <c:pt idx="60">
                  <c:v>169.39570000000001</c:v>
                </c:pt>
                <c:pt idx="61">
                  <c:v>170.77629999999999</c:v>
                </c:pt>
                <c:pt idx="62">
                  <c:v>171.87360000000001</c:v>
                </c:pt>
                <c:pt idx="63">
                  <c:v>172.80709999999999</c:v>
                </c:pt>
                <c:pt idx="64">
                  <c:v>172.91929999999999</c:v>
                </c:pt>
                <c:pt idx="65">
                  <c:v>172.94659999999999</c:v>
                </c:pt>
                <c:pt idx="66">
                  <c:v>172.70509999999999</c:v>
                </c:pt>
                <c:pt idx="67">
                  <c:v>172.63509999999999</c:v>
                </c:pt>
                <c:pt idx="68">
                  <c:v>172.946</c:v>
                </c:pt>
                <c:pt idx="69">
                  <c:v>173.68819999999999</c:v>
                </c:pt>
                <c:pt idx="70">
                  <c:v>174.05879999999999</c:v>
                </c:pt>
                <c:pt idx="71">
                  <c:v>175.20500000000001</c:v>
                </c:pt>
                <c:pt idx="72">
                  <c:v>176.5264</c:v>
                </c:pt>
                <c:pt idx="73">
                  <c:v>177.09200000000001</c:v>
                </c:pt>
                <c:pt idx="74">
                  <c:v>178.04930000000002</c:v>
                </c:pt>
                <c:pt idx="75">
                  <c:v>179.0574</c:v>
                </c:pt>
                <c:pt idx="76">
                  <c:v>180.25640000000001</c:v>
                </c:pt>
                <c:pt idx="77">
                  <c:v>182.01769999999999</c:v>
                </c:pt>
                <c:pt idx="78">
                  <c:v>184.02850000000001</c:v>
                </c:pt>
                <c:pt idx="79">
                  <c:v>185.3142</c:v>
                </c:pt>
                <c:pt idx="80">
                  <c:v>185.99</c:v>
                </c:pt>
                <c:pt idx="81">
                  <c:v>186.70349999999999</c:v>
                </c:pt>
                <c:pt idx="82">
                  <c:v>186.78619999999998</c:v>
                </c:pt>
                <c:pt idx="83">
                  <c:v>186.21799999999999</c:v>
                </c:pt>
                <c:pt idx="84">
                  <c:v>184.43719999999999</c:v>
                </c:pt>
                <c:pt idx="85">
                  <c:v>183.27719999999999</c:v>
                </c:pt>
                <c:pt idx="86">
                  <c:v>181.86</c:v>
                </c:pt>
                <c:pt idx="87">
                  <c:v>179.73490000000001</c:v>
                </c:pt>
                <c:pt idx="88">
                  <c:v>177.0153</c:v>
                </c:pt>
                <c:pt idx="89">
                  <c:v>173.26</c:v>
                </c:pt>
                <c:pt idx="90">
                  <c:v>168.40989999999999</c:v>
                </c:pt>
                <c:pt idx="91">
                  <c:v>163.67149999999998</c:v>
                </c:pt>
                <c:pt idx="92">
                  <c:v>159.68729999999999</c:v>
                </c:pt>
                <c:pt idx="93">
                  <c:v>155.5615</c:v>
                </c:pt>
                <c:pt idx="94">
                  <c:v>151.2998</c:v>
                </c:pt>
                <c:pt idx="95">
                  <c:v>147.0187</c:v>
                </c:pt>
                <c:pt idx="96">
                  <c:v>143.2971</c:v>
                </c:pt>
                <c:pt idx="97">
                  <c:v>137.98600000000002</c:v>
                </c:pt>
                <c:pt idx="98">
                  <c:v>132.59649999999999</c:v>
                </c:pt>
                <c:pt idx="99">
                  <c:v>128.87550000000002</c:v>
                </c:pt>
                <c:pt idx="100">
                  <c:v>125.02610000000001</c:v>
                </c:pt>
                <c:pt idx="101">
                  <c:v>122.59549999999999</c:v>
                </c:pt>
                <c:pt idx="102">
                  <c:v>120.7017</c:v>
                </c:pt>
                <c:pt idx="103">
                  <c:v>119.5305</c:v>
                </c:pt>
                <c:pt idx="104">
                  <c:v>117.74150000000002</c:v>
                </c:pt>
                <c:pt idx="105">
                  <c:v>117.97519999999999</c:v>
                </c:pt>
                <c:pt idx="106">
                  <c:v>115.13659999999999</c:v>
                </c:pt>
                <c:pt idx="107">
                  <c:v>114.01090000000001</c:v>
                </c:pt>
                <c:pt idx="108">
                  <c:v>112.58669999999999</c:v>
                </c:pt>
                <c:pt idx="109">
                  <c:v>111.9092</c:v>
                </c:pt>
                <c:pt idx="110">
                  <c:v>111.60550000000001</c:v>
                </c:pt>
                <c:pt idx="111">
                  <c:v>110.6781</c:v>
                </c:pt>
                <c:pt idx="112">
                  <c:v>109.9365</c:v>
                </c:pt>
                <c:pt idx="113">
                  <c:v>109.09979999999999</c:v>
                </c:pt>
                <c:pt idx="114">
                  <c:v>108.54539999999999</c:v>
                </c:pt>
                <c:pt idx="115">
                  <c:v>108.08409999999999</c:v>
                </c:pt>
                <c:pt idx="116">
                  <c:v>108.14809999999999</c:v>
                </c:pt>
                <c:pt idx="117">
                  <c:v>106.7516</c:v>
                </c:pt>
                <c:pt idx="118">
                  <c:v>107.4387</c:v>
                </c:pt>
                <c:pt idx="119">
                  <c:v>108.30740000000002</c:v>
                </c:pt>
                <c:pt idx="120">
                  <c:v>109.886</c:v>
                </c:pt>
                <c:pt idx="121">
                  <c:v>110.08409999999999</c:v>
                </c:pt>
                <c:pt idx="122">
                  <c:v>110.57220000000001</c:v>
                </c:pt>
                <c:pt idx="123">
                  <c:v>111.41909999999999</c:v>
                </c:pt>
                <c:pt idx="124">
                  <c:v>112.01820000000001</c:v>
                </c:pt>
                <c:pt idx="125">
                  <c:v>112.83449999999999</c:v>
                </c:pt>
                <c:pt idx="126">
                  <c:v>113.7647</c:v>
                </c:pt>
                <c:pt idx="127">
                  <c:v>114.9832</c:v>
                </c:pt>
                <c:pt idx="128">
                  <c:v>116.0013</c:v>
                </c:pt>
                <c:pt idx="129">
                  <c:v>117.87190000000001</c:v>
                </c:pt>
                <c:pt idx="130">
                  <c:v>117.9928</c:v>
                </c:pt>
                <c:pt idx="131">
                  <c:v>117.94770000000001</c:v>
                </c:pt>
                <c:pt idx="132">
                  <c:v>117.52689999999998</c:v>
                </c:pt>
                <c:pt idx="133">
                  <c:v>117.38249999999999</c:v>
                </c:pt>
                <c:pt idx="134">
                  <c:v>117.3085</c:v>
                </c:pt>
                <c:pt idx="135">
                  <c:v>117.50959999999999</c:v>
                </c:pt>
                <c:pt idx="136">
                  <c:v>117.5484</c:v>
                </c:pt>
                <c:pt idx="137">
                  <c:v>117.90560000000001</c:v>
                </c:pt>
                <c:pt idx="138">
                  <c:v>118.5227</c:v>
                </c:pt>
                <c:pt idx="139">
                  <c:v>118.13130000000001</c:v>
                </c:pt>
                <c:pt idx="140">
                  <c:v>118.59399999999999</c:v>
                </c:pt>
                <c:pt idx="141">
                  <c:v>120.5363</c:v>
                </c:pt>
                <c:pt idx="142">
                  <c:v>122.37649999999999</c:v>
                </c:pt>
                <c:pt idx="143">
                  <c:v>124.2619</c:v>
                </c:pt>
                <c:pt idx="144">
                  <c:v>126.28580000000001</c:v>
                </c:pt>
                <c:pt idx="145">
                  <c:v>127.9828</c:v>
                </c:pt>
                <c:pt idx="146">
                  <c:v>130.1816</c:v>
                </c:pt>
                <c:pt idx="147">
                  <c:v>131.75309999999999</c:v>
                </c:pt>
                <c:pt idx="148">
                  <c:v>133.94290000000001</c:v>
                </c:pt>
                <c:pt idx="149">
                  <c:v>135.80099999999999</c:v>
                </c:pt>
                <c:pt idx="150">
                  <c:v>137.7645</c:v>
                </c:pt>
                <c:pt idx="151">
                  <c:v>140.38800000000001</c:v>
                </c:pt>
                <c:pt idx="152">
                  <c:v>142.55699999999999</c:v>
                </c:pt>
                <c:pt idx="153">
                  <c:v>147.7835</c:v>
                </c:pt>
                <c:pt idx="154">
                  <c:v>148.03749999999999</c:v>
                </c:pt>
                <c:pt idx="155">
                  <c:v>149.1378</c:v>
                </c:pt>
                <c:pt idx="156">
                  <c:v>150.22069999999999</c:v>
                </c:pt>
                <c:pt idx="157">
                  <c:v>150.0395</c:v>
                </c:pt>
                <c:pt idx="158">
                  <c:v>150.161</c:v>
                </c:pt>
                <c:pt idx="159">
                  <c:v>151.81709999999998</c:v>
                </c:pt>
                <c:pt idx="160">
                  <c:v>152.2732</c:v>
                </c:pt>
                <c:pt idx="161">
                  <c:v>153.97389999999999</c:v>
                </c:pt>
                <c:pt idx="162">
                  <c:v>154.84880000000001</c:v>
                </c:pt>
                <c:pt idx="163">
                  <c:v>154.84029999999998</c:v>
                </c:pt>
                <c:pt idx="164">
                  <c:v>155.87279999999998</c:v>
                </c:pt>
                <c:pt idx="165">
                  <c:v>153.9845</c:v>
                </c:pt>
                <c:pt idx="166">
                  <c:v>158.54500000000002</c:v>
                </c:pt>
                <c:pt idx="167">
                  <c:v>159.6652</c:v>
                </c:pt>
                <c:pt idx="168">
                  <c:v>160.34639999999999</c:v>
                </c:pt>
                <c:pt idx="169">
                  <c:v>165.12889999999999</c:v>
                </c:pt>
                <c:pt idx="170">
                  <c:v>168.80610000000001</c:v>
                </c:pt>
                <c:pt idx="171">
                  <c:v>168.16910000000001</c:v>
                </c:pt>
                <c:pt idx="172">
                  <c:v>171.33629999999999</c:v>
                </c:pt>
                <c:pt idx="173">
                  <c:v>170.74250000000001</c:v>
                </c:pt>
                <c:pt idx="174">
                  <c:v>171.7835</c:v>
                </c:pt>
                <c:pt idx="175">
                  <c:v>174.749</c:v>
                </c:pt>
              </c:numCache>
            </c:numRef>
          </c:val>
          <c:smooth val="0"/>
        </c:ser>
        <c:ser>
          <c:idx val="4"/>
          <c:order val="2"/>
          <c:tx>
            <c:strRef>
              <c:f>'[1509_MoodysRCACPPI_Public.xls.xlsx]10 Composite Indices'!$I$12</c:f>
              <c:strCache>
                <c:ptCount val="1"/>
                <c:pt idx="0">
                  <c:v>Industrial</c:v>
                </c:pt>
              </c:strCache>
            </c:strRef>
          </c:tx>
          <c:marker>
            <c:symbol val="none"/>
          </c:marker>
          <c:cat>
            <c:numRef>
              <c:f>'[1509_MoodysRCACPPI_Public.xls.xlsx]10 Composite Indices'!$C$13:$C$188</c:f>
              <c:numCache>
                <c:formatCode>General</c:formatCode>
                <c:ptCount val="176"/>
                <c:pt idx="0">
                  <c:v>200012</c:v>
                </c:pt>
                <c:pt idx="1">
                  <c:v>200101</c:v>
                </c:pt>
                <c:pt idx="2">
                  <c:v>200102</c:v>
                </c:pt>
                <c:pt idx="3">
                  <c:v>200103</c:v>
                </c:pt>
                <c:pt idx="4">
                  <c:v>200104</c:v>
                </c:pt>
                <c:pt idx="5">
                  <c:v>200105</c:v>
                </c:pt>
                <c:pt idx="6">
                  <c:v>200106</c:v>
                </c:pt>
                <c:pt idx="7">
                  <c:v>200107</c:v>
                </c:pt>
                <c:pt idx="8">
                  <c:v>200108</c:v>
                </c:pt>
                <c:pt idx="9">
                  <c:v>200109</c:v>
                </c:pt>
                <c:pt idx="10">
                  <c:v>200110</c:v>
                </c:pt>
                <c:pt idx="11">
                  <c:v>200111</c:v>
                </c:pt>
                <c:pt idx="12">
                  <c:v>200112</c:v>
                </c:pt>
                <c:pt idx="13">
                  <c:v>200201</c:v>
                </c:pt>
                <c:pt idx="14">
                  <c:v>200202</c:v>
                </c:pt>
                <c:pt idx="15">
                  <c:v>200203</c:v>
                </c:pt>
                <c:pt idx="16">
                  <c:v>200204</c:v>
                </c:pt>
                <c:pt idx="17">
                  <c:v>200205</c:v>
                </c:pt>
                <c:pt idx="18">
                  <c:v>200206</c:v>
                </c:pt>
                <c:pt idx="19">
                  <c:v>200207</c:v>
                </c:pt>
                <c:pt idx="20">
                  <c:v>200208</c:v>
                </c:pt>
                <c:pt idx="21">
                  <c:v>200209</c:v>
                </c:pt>
                <c:pt idx="22">
                  <c:v>200210</c:v>
                </c:pt>
                <c:pt idx="23">
                  <c:v>200211</c:v>
                </c:pt>
                <c:pt idx="24">
                  <c:v>200212</c:v>
                </c:pt>
                <c:pt idx="25">
                  <c:v>200301</c:v>
                </c:pt>
                <c:pt idx="26">
                  <c:v>200302</c:v>
                </c:pt>
                <c:pt idx="27">
                  <c:v>200303</c:v>
                </c:pt>
                <c:pt idx="28">
                  <c:v>200304</c:v>
                </c:pt>
                <c:pt idx="29">
                  <c:v>200305</c:v>
                </c:pt>
                <c:pt idx="30">
                  <c:v>200306</c:v>
                </c:pt>
                <c:pt idx="31">
                  <c:v>200307</c:v>
                </c:pt>
                <c:pt idx="32">
                  <c:v>200308</c:v>
                </c:pt>
                <c:pt idx="33">
                  <c:v>200309</c:v>
                </c:pt>
                <c:pt idx="34">
                  <c:v>200310</c:v>
                </c:pt>
                <c:pt idx="35">
                  <c:v>200311</c:v>
                </c:pt>
                <c:pt idx="36">
                  <c:v>200312</c:v>
                </c:pt>
                <c:pt idx="37">
                  <c:v>200401</c:v>
                </c:pt>
                <c:pt idx="38">
                  <c:v>200402</c:v>
                </c:pt>
                <c:pt idx="39">
                  <c:v>200403</c:v>
                </c:pt>
                <c:pt idx="40">
                  <c:v>200404</c:v>
                </c:pt>
                <c:pt idx="41">
                  <c:v>200405</c:v>
                </c:pt>
                <c:pt idx="42">
                  <c:v>200406</c:v>
                </c:pt>
                <c:pt idx="43">
                  <c:v>200407</c:v>
                </c:pt>
                <c:pt idx="44">
                  <c:v>200408</c:v>
                </c:pt>
                <c:pt idx="45">
                  <c:v>200409</c:v>
                </c:pt>
                <c:pt idx="46">
                  <c:v>200410</c:v>
                </c:pt>
                <c:pt idx="47">
                  <c:v>200411</c:v>
                </c:pt>
                <c:pt idx="48">
                  <c:v>200412</c:v>
                </c:pt>
                <c:pt idx="49">
                  <c:v>200501</c:v>
                </c:pt>
                <c:pt idx="50">
                  <c:v>200502</c:v>
                </c:pt>
                <c:pt idx="51">
                  <c:v>200503</c:v>
                </c:pt>
                <c:pt idx="52">
                  <c:v>200504</c:v>
                </c:pt>
                <c:pt idx="53">
                  <c:v>200505</c:v>
                </c:pt>
                <c:pt idx="54">
                  <c:v>200506</c:v>
                </c:pt>
                <c:pt idx="55">
                  <c:v>200507</c:v>
                </c:pt>
                <c:pt idx="56">
                  <c:v>200508</c:v>
                </c:pt>
                <c:pt idx="57">
                  <c:v>200509</c:v>
                </c:pt>
                <c:pt idx="58">
                  <c:v>200510</c:v>
                </c:pt>
                <c:pt idx="59">
                  <c:v>200511</c:v>
                </c:pt>
                <c:pt idx="60">
                  <c:v>200512</c:v>
                </c:pt>
                <c:pt idx="61">
                  <c:v>200601</c:v>
                </c:pt>
                <c:pt idx="62">
                  <c:v>200602</c:v>
                </c:pt>
                <c:pt idx="63">
                  <c:v>200603</c:v>
                </c:pt>
                <c:pt idx="64">
                  <c:v>200604</c:v>
                </c:pt>
                <c:pt idx="65">
                  <c:v>200605</c:v>
                </c:pt>
                <c:pt idx="66">
                  <c:v>200606</c:v>
                </c:pt>
                <c:pt idx="67">
                  <c:v>200607</c:v>
                </c:pt>
                <c:pt idx="68">
                  <c:v>200608</c:v>
                </c:pt>
                <c:pt idx="69">
                  <c:v>200609</c:v>
                </c:pt>
                <c:pt idx="70">
                  <c:v>200610</c:v>
                </c:pt>
                <c:pt idx="71">
                  <c:v>200611</c:v>
                </c:pt>
                <c:pt idx="72">
                  <c:v>200612</c:v>
                </c:pt>
                <c:pt idx="73">
                  <c:v>200701</c:v>
                </c:pt>
                <c:pt idx="74">
                  <c:v>200702</c:v>
                </c:pt>
                <c:pt idx="75">
                  <c:v>200703</c:v>
                </c:pt>
                <c:pt idx="76">
                  <c:v>200704</c:v>
                </c:pt>
                <c:pt idx="77">
                  <c:v>200705</c:v>
                </c:pt>
                <c:pt idx="78">
                  <c:v>200706</c:v>
                </c:pt>
                <c:pt idx="79">
                  <c:v>200707</c:v>
                </c:pt>
                <c:pt idx="80">
                  <c:v>200708</c:v>
                </c:pt>
                <c:pt idx="81">
                  <c:v>200709</c:v>
                </c:pt>
                <c:pt idx="82">
                  <c:v>200710</c:v>
                </c:pt>
                <c:pt idx="83">
                  <c:v>200711</c:v>
                </c:pt>
                <c:pt idx="84">
                  <c:v>200712</c:v>
                </c:pt>
                <c:pt idx="85">
                  <c:v>200801</c:v>
                </c:pt>
                <c:pt idx="86">
                  <c:v>200802</c:v>
                </c:pt>
                <c:pt idx="87">
                  <c:v>200803</c:v>
                </c:pt>
                <c:pt idx="88">
                  <c:v>200804</c:v>
                </c:pt>
                <c:pt idx="89">
                  <c:v>200805</c:v>
                </c:pt>
                <c:pt idx="90">
                  <c:v>200806</c:v>
                </c:pt>
                <c:pt idx="91">
                  <c:v>200807</c:v>
                </c:pt>
                <c:pt idx="92">
                  <c:v>200808</c:v>
                </c:pt>
                <c:pt idx="93">
                  <c:v>200809</c:v>
                </c:pt>
                <c:pt idx="94">
                  <c:v>200810</c:v>
                </c:pt>
                <c:pt idx="95">
                  <c:v>200811</c:v>
                </c:pt>
                <c:pt idx="96">
                  <c:v>200812</c:v>
                </c:pt>
                <c:pt idx="97">
                  <c:v>200901</c:v>
                </c:pt>
                <c:pt idx="98">
                  <c:v>200902</c:v>
                </c:pt>
                <c:pt idx="99">
                  <c:v>200903</c:v>
                </c:pt>
                <c:pt idx="100">
                  <c:v>200904</c:v>
                </c:pt>
                <c:pt idx="101">
                  <c:v>200905</c:v>
                </c:pt>
                <c:pt idx="102">
                  <c:v>200906</c:v>
                </c:pt>
                <c:pt idx="103">
                  <c:v>200907</c:v>
                </c:pt>
                <c:pt idx="104">
                  <c:v>200908</c:v>
                </c:pt>
                <c:pt idx="105">
                  <c:v>200909</c:v>
                </c:pt>
                <c:pt idx="106">
                  <c:v>200910</c:v>
                </c:pt>
                <c:pt idx="107">
                  <c:v>200911</c:v>
                </c:pt>
                <c:pt idx="108">
                  <c:v>200912</c:v>
                </c:pt>
                <c:pt idx="109">
                  <c:v>201001</c:v>
                </c:pt>
                <c:pt idx="110">
                  <c:v>201002</c:v>
                </c:pt>
                <c:pt idx="111">
                  <c:v>201003</c:v>
                </c:pt>
                <c:pt idx="112">
                  <c:v>201004</c:v>
                </c:pt>
                <c:pt idx="113">
                  <c:v>201005</c:v>
                </c:pt>
                <c:pt idx="114">
                  <c:v>201006</c:v>
                </c:pt>
                <c:pt idx="115">
                  <c:v>201007</c:v>
                </c:pt>
                <c:pt idx="116">
                  <c:v>201008</c:v>
                </c:pt>
                <c:pt idx="117">
                  <c:v>201009</c:v>
                </c:pt>
                <c:pt idx="118">
                  <c:v>201010</c:v>
                </c:pt>
                <c:pt idx="119">
                  <c:v>201011</c:v>
                </c:pt>
                <c:pt idx="120">
                  <c:v>201012</c:v>
                </c:pt>
                <c:pt idx="121">
                  <c:v>201101</c:v>
                </c:pt>
                <c:pt idx="122">
                  <c:v>201102</c:v>
                </c:pt>
                <c:pt idx="123">
                  <c:v>201103</c:v>
                </c:pt>
                <c:pt idx="124">
                  <c:v>201104</c:v>
                </c:pt>
                <c:pt idx="125">
                  <c:v>201105</c:v>
                </c:pt>
                <c:pt idx="126">
                  <c:v>201106</c:v>
                </c:pt>
                <c:pt idx="127">
                  <c:v>201107</c:v>
                </c:pt>
                <c:pt idx="128">
                  <c:v>201108</c:v>
                </c:pt>
                <c:pt idx="129">
                  <c:v>201109</c:v>
                </c:pt>
                <c:pt idx="130">
                  <c:v>201110</c:v>
                </c:pt>
                <c:pt idx="131">
                  <c:v>201111</c:v>
                </c:pt>
                <c:pt idx="132">
                  <c:v>201112</c:v>
                </c:pt>
                <c:pt idx="133">
                  <c:v>201201</c:v>
                </c:pt>
                <c:pt idx="134">
                  <c:v>201202</c:v>
                </c:pt>
                <c:pt idx="135">
                  <c:v>201203</c:v>
                </c:pt>
                <c:pt idx="136">
                  <c:v>201204</c:v>
                </c:pt>
                <c:pt idx="137">
                  <c:v>201205</c:v>
                </c:pt>
                <c:pt idx="138">
                  <c:v>201206</c:v>
                </c:pt>
                <c:pt idx="139">
                  <c:v>201207</c:v>
                </c:pt>
                <c:pt idx="140">
                  <c:v>201208</c:v>
                </c:pt>
                <c:pt idx="141">
                  <c:v>201209</c:v>
                </c:pt>
                <c:pt idx="142">
                  <c:v>201210</c:v>
                </c:pt>
                <c:pt idx="143">
                  <c:v>201211</c:v>
                </c:pt>
                <c:pt idx="144">
                  <c:v>201212</c:v>
                </c:pt>
                <c:pt idx="145">
                  <c:v>201301</c:v>
                </c:pt>
                <c:pt idx="146">
                  <c:v>201302</c:v>
                </c:pt>
                <c:pt idx="147">
                  <c:v>201303</c:v>
                </c:pt>
                <c:pt idx="148">
                  <c:v>201304</c:v>
                </c:pt>
                <c:pt idx="149">
                  <c:v>201305</c:v>
                </c:pt>
                <c:pt idx="150">
                  <c:v>201306</c:v>
                </c:pt>
                <c:pt idx="151">
                  <c:v>201307</c:v>
                </c:pt>
                <c:pt idx="152">
                  <c:v>201308</c:v>
                </c:pt>
                <c:pt idx="153">
                  <c:v>201309</c:v>
                </c:pt>
                <c:pt idx="154">
                  <c:v>201310</c:v>
                </c:pt>
                <c:pt idx="155">
                  <c:v>201311</c:v>
                </c:pt>
                <c:pt idx="156">
                  <c:v>201312</c:v>
                </c:pt>
                <c:pt idx="157">
                  <c:v>201401</c:v>
                </c:pt>
                <c:pt idx="158">
                  <c:v>201402</c:v>
                </c:pt>
                <c:pt idx="159">
                  <c:v>201403</c:v>
                </c:pt>
                <c:pt idx="160">
                  <c:v>201404</c:v>
                </c:pt>
                <c:pt idx="161">
                  <c:v>201405</c:v>
                </c:pt>
                <c:pt idx="162">
                  <c:v>201406</c:v>
                </c:pt>
                <c:pt idx="163">
                  <c:v>201407</c:v>
                </c:pt>
                <c:pt idx="164">
                  <c:v>201408</c:v>
                </c:pt>
                <c:pt idx="165">
                  <c:v>201409</c:v>
                </c:pt>
                <c:pt idx="166">
                  <c:v>201410</c:v>
                </c:pt>
                <c:pt idx="167">
                  <c:v>201411</c:v>
                </c:pt>
                <c:pt idx="168">
                  <c:v>201412</c:v>
                </c:pt>
                <c:pt idx="169">
                  <c:v>201501</c:v>
                </c:pt>
                <c:pt idx="170">
                  <c:v>201502</c:v>
                </c:pt>
                <c:pt idx="171">
                  <c:v>201503</c:v>
                </c:pt>
                <c:pt idx="172">
                  <c:v>201504</c:v>
                </c:pt>
                <c:pt idx="173">
                  <c:v>201505</c:v>
                </c:pt>
                <c:pt idx="174">
                  <c:v>201506</c:v>
                </c:pt>
                <c:pt idx="175">
                  <c:v>201507</c:v>
                </c:pt>
              </c:numCache>
            </c:numRef>
          </c:cat>
          <c:val>
            <c:numRef>
              <c:f>'[1509_MoodysRCACPPI_Public.xls.xlsx]10 Composite Indices'!$I$13:$I$188</c:f>
              <c:numCache>
                <c:formatCode>0.00</c:formatCode>
                <c:ptCount val="176"/>
                <c:pt idx="0">
                  <c:v>100</c:v>
                </c:pt>
                <c:pt idx="1">
                  <c:v>100.2367</c:v>
                </c:pt>
                <c:pt idx="2">
                  <c:v>100.36</c:v>
                </c:pt>
                <c:pt idx="3">
                  <c:v>100.38480000000001</c:v>
                </c:pt>
                <c:pt idx="4">
                  <c:v>100.14709999999999</c:v>
                </c:pt>
                <c:pt idx="5">
                  <c:v>99.96123</c:v>
                </c:pt>
                <c:pt idx="6">
                  <c:v>99.527429999999995</c:v>
                </c:pt>
                <c:pt idx="7">
                  <c:v>99.434940000000012</c:v>
                </c:pt>
                <c:pt idx="8">
                  <c:v>99.187629999999999</c:v>
                </c:pt>
                <c:pt idx="9">
                  <c:v>97.938980000000001</c:v>
                </c:pt>
                <c:pt idx="10">
                  <c:v>97.321690000000004</c:v>
                </c:pt>
                <c:pt idx="11">
                  <c:v>97.173410000000004</c:v>
                </c:pt>
                <c:pt idx="12">
                  <c:v>96.777889999999999</c:v>
                </c:pt>
                <c:pt idx="13">
                  <c:v>96.298900000000003</c:v>
                </c:pt>
                <c:pt idx="14">
                  <c:v>96.288960000000003</c:v>
                </c:pt>
                <c:pt idx="15">
                  <c:v>96.438220000000001</c:v>
                </c:pt>
                <c:pt idx="16">
                  <c:v>96.919399999999996</c:v>
                </c:pt>
                <c:pt idx="17">
                  <c:v>97.700770000000006</c:v>
                </c:pt>
                <c:pt idx="18">
                  <c:v>99.015410000000003</c:v>
                </c:pt>
                <c:pt idx="19">
                  <c:v>100.04130000000001</c:v>
                </c:pt>
                <c:pt idx="20">
                  <c:v>100.88719999999999</c:v>
                </c:pt>
                <c:pt idx="21">
                  <c:v>101.61109999999999</c:v>
                </c:pt>
                <c:pt idx="22">
                  <c:v>102.61229999999999</c:v>
                </c:pt>
                <c:pt idx="23">
                  <c:v>103.5324</c:v>
                </c:pt>
                <c:pt idx="24">
                  <c:v>104.66660000000002</c:v>
                </c:pt>
                <c:pt idx="25">
                  <c:v>105.6938</c:v>
                </c:pt>
                <c:pt idx="26">
                  <c:v>106.61620000000001</c:v>
                </c:pt>
                <c:pt idx="27">
                  <c:v>107.3266</c:v>
                </c:pt>
                <c:pt idx="28">
                  <c:v>108.06180000000001</c:v>
                </c:pt>
                <c:pt idx="29">
                  <c:v>108.134</c:v>
                </c:pt>
                <c:pt idx="30">
                  <c:v>107.9709</c:v>
                </c:pt>
                <c:pt idx="31">
                  <c:v>107.7513</c:v>
                </c:pt>
                <c:pt idx="32">
                  <c:v>107.1467</c:v>
                </c:pt>
                <c:pt idx="33">
                  <c:v>106.35159999999999</c:v>
                </c:pt>
                <c:pt idx="34">
                  <c:v>106.15429999999999</c:v>
                </c:pt>
                <c:pt idx="35">
                  <c:v>106.39259999999999</c:v>
                </c:pt>
                <c:pt idx="36">
                  <c:v>106.32950000000001</c:v>
                </c:pt>
                <c:pt idx="37">
                  <c:v>106.16699999999999</c:v>
                </c:pt>
                <c:pt idx="38">
                  <c:v>106.6653</c:v>
                </c:pt>
                <c:pt idx="39">
                  <c:v>107.23990000000001</c:v>
                </c:pt>
                <c:pt idx="40">
                  <c:v>108.13159999999999</c:v>
                </c:pt>
                <c:pt idx="41">
                  <c:v>109.23620000000001</c:v>
                </c:pt>
                <c:pt idx="42">
                  <c:v>110.58069999999999</c:v>
                </c:pt>
                <c:pt idx="43">
                  <c:v>112.0254</c:v>
                </c:pt>
                <c:pt idx="44">
                  <c:v>113.27659999999999</c:v>
                </c:pt>
                <c:pt idx="45">
                  <c:v>113.9969</c:v>
                </c:pt>
                <c:pt idx="46">
                  <c:v>115.38939999999999</c:v>
                </c:pt>
                <c:pt idx="47">
                  <c:v>116.88099999999999</c:v>
                </c:pt>
                <c:pt idx="48">
                  <c:v>118.5399</c:v>
                </c:pt>
                <c:pt idx="49">
                  <c:v>120.14100000000001</c:v>
                </c:pt>
                <c:pt idx="50">
                  <c:v>121.3844</c:v>
                </c:pt>
                <c:pt idx="51">
                  <c:v>122.55959999999999</c:v>
                </c:pt>
                <c:pt idx="52">
                  <c:v>124.08950000000002</c:v>
                </c:pt>
                <c:pt idx="53">
                  <c:v>125.47699999999999</c:v>
                </c:pt>
                <c:pt idx="54">
                  <c:v>127.07459999999999</c:v>
                </c:pt>
                <c:pt idx="55">
                  <c:v>128.77629999999999</c:v>
                </c:pt>
                <c:pt idx="56">
                  <c:v>130.20060000000001</c:v>
                </c:pt>
                <c:pt idx="57">
                  <c:v>131.33619999999999</c:v>
                </c:pt>
                <c:pt idx="58">
                  <c:v>132.3741</c:v>
                </c:pt>
                <c:pt idx="59">
                  <c:v>133.5865</c:v>
                </c:pt>
                <c:pt idx="60">
                  <c:v>134.81190000000001</c:v>
                </c:pt>
                <c:pt idx="61">
                  <c:v>135.70329999999998</c:v>
                </c:pt>
                <c:pt idx="62">
                  <c:v>137.57939999999999</c:v>
                </c:pt>
                <c:pt idx="63">
                  <c:v>139.20140000000001</c:v>
                </c:pt>
                <c:pt idx="64">
                  <c:v>141.1885</c:v>
                </c:pt>
                <c:pt idx="65">
                  <c:v>142.70400000000001</c:v>
                </c:pt>
                <c:pt idx="66">
                  <c:v>144.3383</c:v>
                </c:pt>
                <c:pt idx="67">
                  <c:v>145.88630000000001</c:v>
                </c:pt>
                <c:pt idx="68">
                  <c:v>147.15029999999999</c:v>
                </c:pt>
                <c:pt idx="69">
                  <c:v>147.91419999999999</c:v>
                </c:pt>
                <c:pt idx="70">
                  <c:v>149.69639999999998</c:v>
                </c:pt>
                <c:pt idx="71">
                  <c:v>152.18549999999999</c:v>
                </c:pt>
                <c:pt idx="72">
                  <c:v>154.27289999999999</c:v>
                </c:pt>
                <c:pt idx="73">
                  <c:v>156.21970000000002</c:v>
                </c:pt>
                <c:pt idx="74">
                  <c:v>157.8254</c:v>
                </c:pt>
                <c:pt idx="75">
                  <c:v>159.00620000000001</c:v>
                </c:pt>
                <c:pt idx="76">
                  <c:v>160.44750000000002</c:v>
                </c:pt>
                <c:pt idx="77">
                  <c:v>161.89189999999999</c:v>
                </c:pt>
                <c:pt idx="78">
                  <c:v>163.46769999999998</c:v>
                </c:pt>
                <c:pt idx="79">
                  <c:v>164.3227</c:v>
                </c:pt>
                <c:pt idx="80">
                  <c:v>164.9495</c:v>
                </c:pt>
                <c:pt idx="81">
                  <c:v>165.60649999999998</c:v>
                </c:pt>
                <c:pt idx="82">
                  <c:v>165.81369999999998</c:v>
                </c:pt>
                <c:pt idx="83">
                  <c:v>165.17939999999999</c:v>
                </c:pt>
                <c:pt idx="84">
                  <c:v>164.17600000000002</c:v>
                </c:pt>
                <c:pt idx="85">
                  <c:v>163.69710000000001</c:v>
                </c:pt>
                <c:pt idx="86">
                  <c:v>163.1713</c:v>
                </c:pt>
                <c:pt idx="87">
                  <c:v>162.55779999999999</c:v>
                </c:pt>
                <c:pt idx="88">
                  <c:v>161.27430000000001</c:v>
                </c:pt>
                <c:pt idx="89">
                  <c:v>159.69290000000001</c:v>
                </c:pt>
                <c:pt idx="90">
                  <c:v>157.3777</c:v>
                </c:pt>
                <c:pt idx="91">
                  <c:v>155.4393</c:v>
                </c:pt>
                <c:pt idx="92">
                  <c:v>153.2587</c:v>
                </c:pt>
                <c:pt idx="93">
                  <c:v>151.084</c:v>
                </c:pt>
                <c:pt idx="94">
                  <c:v>147.91739999999999</c:v>
                </c:pt>
                <c:pt idx="95">
                  <c:v>145.24079999999998</c:v>
                </c:pt>
                <c:pt idx="96">
                  <c:v>142.5393</c:v>
                </c:pt>
                <c:pt idx="97">
                  <c:v>138.61709999999999</c:v>
                </c:pt>
                <c:pt idx="98">
                  <c:v>134.26769999999999</c:v>
                </c:pt>
                <c:pt idx="99">
                  <c:v>129.59380000000002</c:v>
                </c:pt>
                <c:pt idx="100">
                  <c:v>125.79519999999999</c:v>
                </c:pt>
                <c:pt idx="101">
                  <c:v>122.5772</c:v>
                </c:pt>
                <c:pt idx="102">
                  <c:v>120.15940000000001</c:v>
                </c:pt>
                <c:pt idx="103">
                  <c:v>117.54279999999999</c:v>
                </c:pt>
                <c:pt idx="104">
                  <c:v>115.1627</c:v>
                </c:pt>
                <c:pt idx="105">
                  <c:v>113.59889999999999</c:v>
                </c:pt>
                <c:pt idx="106">
                  <c:v>113.10199999999999</c:v>
                </c:pt>
                <c:pt idx="107">
                  <c:v>112.11960000000001</c:v>
                </c:pt>
                <c:pt idx="108">
                  <c:v>111.6036</c:v>
                </c:pt>
                <c:pt idx="109">
                  <c:v>111.3689</c:v>
                </c:pt>
                <c:pt idx="110">
                  <c:v>111.58710000000001</c:v>
                </c:pt>
                <c:pt idx="111">
                  <c:v>111.61890000000001</c:v>
                </c:pt>
                <c:pt idx="112">
                  <c:v>112.56319999999999</c:v>
                </c:pt>
                <c:pt idx="113">
                  <c:v>112.8827</c:v>
                </c:pt>
                <c:pt idx="114">
                  <c:v>112.9815</c:v>
                </c:pt>
                <c:pt idx="115">
                  <c:v>113.01429999999999</c:v>
                </c:pt>
                <c:pt idx="116">
                  <c:v>113.18170000000001</c:v>
                </c:pt>
                <c:pt idx="117">
                  <c:v>112.74939999999999</c:v>
                </c:pt>
                <c:pt idx="118">
                  <c:v>112.52690000000001</c:v>
                </c:pt>
                <c:pt idx="119">
                  <c:v>112.5467</c:v>
                </c:pt>
                <c:pt idx="120">
                  <c:v>112.66549999999999</c:v>
                </c:pt>
                <c:pt idx="121">
                  <c:v>112.4987</c:v>
                </c:pt>
                <c:pt idx="122">
                  <c:v>112.28489999999999</c:v>
                </c:pt>
                <c:pt idx="123">
                  <c:v>111.8443</c:v>
                </c:pt>
                <c:pt idx="124">
                  <c:v>111.62859999999999</c:v>
                </c:pt>
                <c:pt idx="125">
                  <c:v>111.4187</c:v>
                </c:pt>
                <c:pt idx="126">
                  <c:v>111.5737</c:v>
                </c:pt>
                <c:pt idx="127">
                  <c:v>111.94200000000001</c:v>
                </c:pt>
                <c:pt idx="128">
                  <c:v>112.08459999999999</c:v>
                </c:pt>
                <c:pt idx="129">
                  <c:v>114.37479999999999</c:v>
                </c:pt>
                <c:pt idx="130">
                  <c:v>114.7564</c:v>
                </c:pt>
                <c:pt idx="131">
                  <c:v>115.3202</c:v>
                </c:pt>
                <c:pt idx="132">
                  <c:v>116.01729999999999</c:v>
                </c:pt>
                <c:pt idx="133">
                  <c:v>116.6336</c:v>
                </c:pt>
                <c:pt idx="134">
                  <c:v>117.2051</c:v>
                </c:pt>
                <c:pt idx="135">
                  <c:v>117.64870000000001</c:v>
                </c:pt>
                <c:pt idx="136">
                  <c:v>118.03710000000001</c:v>
                </c:pt>
                <c:pt idx="137">
                  <c:v>118.24209999999999</c:v>
                </c:pt>
                <c:pt idx="138">
                  <c:v>118.33160000000001</c:v>
                </c:pt>
                <c:pt idx="139">
                  <c:v>118.52379999999999</c:v>
                </c:pt>
                <c:pt idx="140">
                  <c:v>118.60170000000001</c:v>
                </c:pt>
                <c:pt idx="141">
                  <c:v>120.5746</c:v>
                </c:pt>
                <c:pt idx="142">
                  <c:v>120.30130000000001</c:v>
                </c:pt>
                <c:pt idx="143">
                  <c:v>120.4044</c:v>
                </c:pt>
                <c:pt idx="144">
                  <c:v>120.5459</c:v>
                </c:pt>
                <c:pt idx="145">
                  <c:v>120.59519999999999</c:v>
                </c:pt>
                <c:pt idx="146">
                  <c:v>120.68570000000001</c:v>
                </c:pt>
                <c:pt idx="147">
                  <c:v>121.42230000000001</c:v>
                </c:pt>
                <c:pt idx="148">
                  <c:v>121.96599999999999</c:v>
                </c:pt>
                <c:pt idx="149">
                  <c:v>123.08829999999999</c:v>
                </c:pt>
                <c:pt idx="150">
                  <c:v>124.36110000000001</c:v>
                </c:pt>
                <c:pt idx="151">
                  <c:v>125.80499999999999</c:v>
                </c:pt>
                <c:pt idx="152">
                  <c:v>127.78309999999999</c:v>
                </c:pt>
                <c:pt idx="153">
                  <c:v>131.1465</c:v>
                </c:pt>
                <c:pt idx="154">
                  <c:v>132.50379999999998</c:v>
                </c:pt>
                <c:pt idx="155">
                  <c:v>134.80430000000001</c:v>
                </c:pt>
                <c:pt idx="156">
                  <c:v>136.66550000000001</c:v>
                </c:pt>
                <c:pt idx="157">
                  <c:v>137.81730000000002</c:v>
                </c:pt>
                <c:pt idx="158">
                  <c:v>139.83179999999999</c:v>
                </c:pt>
                <c:pt idx="159">
                  <c:v>141.20319999999998</c:v>
                </c:pt>
                <c:pt idx="160">
                  <c:v>144.08350000000002</c:v>
                </c:pt>
                <c:pt idx="161">
                  <c:v>146.27930000000001</c:v>
                </c:pt>
                <c:pt idx="162">
                  <c:v>148.8973</c:v>
                </c:pt>
                <c:pt idx="163">
                  <c:v>150.8723</c:v>
                </c:pt>
                <c:pt idx="164">
                  <c:v>152.125</c:v>
                </c:pt>
                <c:pt idx="165">
                  <c:v>152.21559999999999</c:v>
                </c:pt>
                <c:pt idx="166">
                  <c:v>156.03710000000001</c:v>
                </c:pt>
                <c:pt idx="167">
                  <c:v>156.6995</c:v>
                </c:pt>
                <c:pt idx="168">
                  <c:v>158.01060000000001</c:v>
                </c:pt>
                <c:pt idx="169">
                  <c:v>162.13390000000001</c:v>
                </c:pt>
                <c:pt idx="170">
                  <c:v>163.7302</c:v>
                </c:pt>
                <c:pt idx="171">
                  <c:v>167.83930000000001</c:v>
                </c:pt>
                <c:pt idx="172">
                  <c:v>166.9299</c:v>
                </c:pt>
                <c:pt idx="173">
                  <c:v>167.8329</c:v>
                </c:pt>
                <c:pt idx="174">
                  <c:v>166.92699999999999</c:v>
                </c:pt>
                <c:pt idx="175">
                  <c:v>166.75110000000001</c:v>
                </c:pt>
              </c:numCache>
            </c:numRef>
          </c:val>
          <c:smooth val="0"/>
        </c:ser>
        <c:ser>
          <c:idx val="5"/>
          <c:order val="3"/>
          <c:tx>
            <c:strRef>
              <c:f>'[1509_MoodysRCACPPI_Public.xls.xlsx]10 Composite Indices'!$J$12</c:f>
              <c:strCache>
                <c:ptCount val="1"/>
                <c:pt idx="0">
                  <c:v>Office - CBD</c:v>
                </c:pt>
              </c:strCache>
            </c:strRef>
          </c:tx>
          <c:marker>
            <c:symbol val="none"/>
          </c:marker>
          <c:cat>
            <c:numRef>
              <c:f>'[1509_MoodysRCACPPI_Public.xls.xlsx]10 Composite Indices'!$C$13:$C$188</c:f>
              <c:numCache>
                <c:formatCode>General</c:formatCode>
                <c:ptCount val="176"/>
                <c:pt idx="0">
                  <c:v>200012</c:v>
                </c:pt>
                <c:pt idx="1">
                  <c:v>200101</c:v>
                </c:pt>
                <c:pt idx="2">
                  <c:v>200102</c:v>
                </c:pt>
                <c:pt idx="3">
                  <c:v>200103</c:v>
                </c:pt>
                <c:pt idx="4">
                  <c:v>200104</c:v>
                </c:pt>
                <c:pt idx="5">
                  <c:v>200105</c:v>
                </c:pt>
                <c:pt idx="6">
                  <c:v>200106</c:v>
                </c:pt>
                <c:pt idx="7">
                  <c:v>200107</c:v>
                </c:pt>
                <c:pt idx="8">
                  <c:v>200108</c:v>
                </c:pt>
                <c:pt idx="9">
                  <c:v>200109</c:v>
                </c:pt>
                <c:pt idx="10">
                  <c:v>200110</c:v>
                </c:pt>
                <c:pt idx="11">
                  <c:v>200111</c:v>
                </c:pt>
                <c:pt idx="12">
                  <c:v>200112</c:v>
                </c:pt>
                <c:pt idx="13">
                  <c:v>200201</c:v>
                </c:pt>
                <c:pt idx="14">
                  <c:v>200202</c:v>
                </c:pt>
                <c:pt idx="15">
                  <c:v>200203</c:v>
                </c:pt>
                <c:pt idx="16">
                  <c:v>200204</c:v>
                </c:pt>
                <c:pt idx="17">
                  <c:v>200205</c:v>
                </c:pt>
                <c:pt idx="18">
                  <c:v>200206</c:v>
                </c:pt>
                <c:pt idx="19">
                  <c:v>200207</c:v>
                </c:pt>
                <c:pt idx="20">
                  <c:v>200208</c:v>
                </c:pt>
                <c:pt idx="21">
                  <c:v>200209</c:v>
                </c:pt>
                <c:pt idx="22">
                  <c:v>200210</c:v>
                </c:pt>
                <c:pt idx="23">
                  <c:v>200211</c:v>
                </c:pt>
                <c:pt idx="24">
                  <c:v>200212</c:v>
                </c:pt>
                <c:pt idx="25">
                  <c:v>200301</c:v>
                </c:pt>
                <c:pt idx="26">
                  <c:v>200302</c:v>
                </c:pt>
                <c:pt idx="27">
                  <c:v>200303</c:v>
                </c:pt>
                <c:pt idx="28">
                  <c:v>200304</c:v>
                </c:pt>
                <c:pt idx="29">
                  <c:v>200305</c:v>
                </c:pt>
                <c:pt idx="30">
                  <c:v>200306</c:v>
                </c:pt>
                <c:pt idx="31">
                  <c:v>200307</c:v>
                </c:pt>
                <c:pt idx="32">
                  <c:v>200308</c:v>
                </c:pt>
                <c:pt idx="33">
                  <c:v>200309</c:v>
                </c:pt>
                <c:pt idx="34">
                  <c:v>200310</c:v>
                </c:pt>
                <c:pt idx="35">
                  <c:v>200311</c:v>
                </c:pt>
                <c:pt idx="36">
                  <c:v>200312</c:v>
                </c:pt>
                <c:pt idx="37">
                  <c:v>200401</c:v>
                </c:pt>
                <c:pt idx="38">
                  <c:v>200402</c:v>
                </c:pt>
                <c:pt idx="39">
                  <c:v>200403</c:v>
                </c:pt>
                <c:pt idx="40">
                  <c:v>200404</c:v>
                </c:pt>
                <c:pt idx="41">
                  <c:v>200405</c:v>
                </c:pt>
                <c:pt idx="42">
                  <c:v>200406</c:v>
                </c:pt>
                <c:pt idx="43">
                  <c:v>200407</c:v>
                </c:pt>
                <c:pt idx="44">
                  <c:v>200408</c:v>
                </c:pt>
                <c:pt idx="45">
                  <c:v>200409</c:v>
                </c:pt>
                <c:pt idx="46">
                  <c:v>200410</c:v>
                </c:pt>
                <c:pt idx="47">
                  <c:v>200411</c:v>
                </c:pt>
                <c:pt idx="48">
                  <c:v>200412</c:v>
                </c:pt>
                <c:pt idx="49">
                  <c:v>200501</c:v>
                </c:pt>
                <c:pt idx="50">
                  <c:v>200502</c:v>
                </c:pt>
                <c:pt idx="51">
                  <c:v>200503</c:v>
                </c:pt>
                <c:pt idx="52">
                  <c:v>200504</c:v>
                </c:pt>
                <c:pt idx="53">
                  <c:v>200505</c:v>
                </c:pt>
                <c:pt idx="54">
                  <c:v>200506</c:v>
                </c:pt>
                <c:pt idx="55">
                  <c:v>200507</c:v>
                </c:pt>
                <c:pt idx="56">
                  <c:v>200508</c:v>
                </c:pt>
                <c:pt idx="57">
                  <c:v>200509</c:v>
                </c:pt>
                <c:pt idx="58">
                  <c:v>200510</c:v>
                </c:pt>
                <c:pt idx="59">
                  <c:v>200511</c:v>
                </c:pt>
                <c:pt idx="60">
                  <c:v>200512</c:v>
                </c:pt>
                <c:pt idx="61">
                  <c:v>200601</c:v>
                </c:pt>
                <c:pt idx="62">
                  <c:v>200602</c:v>
                </c:pt>
                <c:pt idx="63">
                  <c:v>200603</c:v>
                </c:pt>
                <c:pt idx="64">
                  <c:v>200604</c:v>
                </c:pt>
                <c:pt idx="65">
                  <c:v>200605</c:v>
                </c:pt>
                <c:pt idx="66">
                  <c:v>200606</c:v>
                </c:pt>
                <c:pt idx="67">
                  <c:v>200607</c:v>
                </c:pt>
                <c:pt idx="68">
                  <c:v>200608</c:v>
                </c:pt>
                <c:pt idx="69">
                  <c:v>200609</c:v>
                </c:pt>
                <c:pt idx="70">
                  <c:v>200610</c:v>
                </c:pt>
                <c:pt idx="71">
                  <c:v>200611</c:v>
                </c:pt>
                <c:pt idx="72">
                  <c:v>200612</c:v>
                </c:pt>
                <c:pt idx="73">
                  <c:v>200701</c:v>
                </c:pt>
                <c:pt idx="74">
                  <c:v>200702</c:v>
                </c:pt>
                <c:pt idx="75">
                  <c:v>200703</c:v>
                </c:pt>
                <c:pt idx="76">
                  <c:v>200704</c:v>
                </c:pt>
                <c:pt idx="77">
                  <c:v>200705</c:v>
                </c:pt>
                <c:pt idx="78">
                  <c:v>200706</c:v>
                </c:pt>
                <c:pt idx="79">
                  <c:v>200707</c:v>
                </c:pt>
                <c:pt idx="80">
                  <c:v>200708</c:v>
                </c:pt>
                <c:pt idx="81">
                  <c:v>200709</c:v>
                </c:pt>
                <c:pt idx="82">
                  <c:v>200710</c:v>
                </c:pt>
                <c:pt idx="83">
                  <c:v>200711</c:v>
                </c:pt>
                <c:pt idx="84">
                  <c:v>200712</c:v>
                </c:pt>
                <c:pt idx="85">
                  <c:v>200801</c:v>
                </c:pt>
                <c:pt idx="86">
                  <c:v>200802</c:v>
                </c:pt>
                <c:pt idx="87">
                  <c:v>200803</c:v>
                </c:pt>
                <c:pt idx="88">
                  <c:v>200804</c:v>
                </c:pt>
                <c:pt idx="89">
                  <c:v>200805</c:v>
                </c:pt>
                <c:pt idx="90">
                  <c:v>200806</c:v>
                </c:pt>
                <c:pt idx="91">
                  <c:v>200807</c:v>
                </c:pt>
                <c:pt idx="92">
                  <c:v>200808</c:v>
                </c:pt>
                <c:pt idx="93">
                  <c:v>200809</c:v>
                </c:pt>
                <c:pt idx="94">
                  <c:v>200810</c:v>
                </c:pt>
                <c:pt idx="95">
                  <c:v>200811</c:v>
                </c:pt>
                <c:pt idx="96">
                  <c:v>200812</c:v>
                </c:pt>
                <c:pt idx="97">
                  <c:v>200901</c:v>
                </c:pt>
                <c:pt idx="98">
                  <c:v>200902</c:v>
                </c:pt>
                <c:pt idx="99">
                  <c:v>200903</c:v>
                </c:pt>
                <c:pt idx="100">
                  <c:v>200904</c:v>
                </c:pt>
                <c:pt idx="101">
                  <c:v>200905</c:v>
                </c:pt>
                <c:pt idx="102">
                  <c:v>200906</c:v>
                </c:pt>
                <c:pt idx="103">
                  <c:v>200907</c:v>
                </c:pt>
                <c:pt idx="104">
                  <c:v>200908</c:v>
                </c:pt>
                <c:pt idx="105">
                  <c:v>200909</c:v>
                </c:pt>
                <c:pt idx="106">
                  <c:v>200910</c:v>
                </c:pt>
                <c:pt idx="107">
                  <c:v>200911</c:v>
                </c:pt>
                <c:pt idx="108">
                  <c:v>200912</c:v>
                </c:pt>
                <c:pt idx="109">
                  <c:v>201001</c:v>
                </c:pt>
                <c:pt idx="110">
                  <c:v>201002</c:v>
                </c:pt>
                <c:pt idx="111">
                  <c:v>201003</c:v>
                </c:pt>
                <c:pt idx="112">
                  <c:v>201004</c:v>
                </c:pt>
                <c:pt idx="113">
                  <c:v>201005</c:v>
                </c:pt>
                <c:pt idx="114">
                  <c:v>201006</c:v>
                </c:pt>
                <c:pt idx="115">
                  <c:v>201007</c:v>
                </c:pt>
                <c:pt idx="116">
                  <c:v>201008</c:v>
                </c:pt>
                <c:pt idx="117">
                  <c:v>201009</c:v>
                </c:pt>
                <c:pt idx="118">
                  <c:v>201010</c:v>
                </c:pt>
                <c:pt idx="119">
                  <c:v>201011</c:v>
                </c:pt>
                <c:pt idx="120">
                  <c:v>201012</c:v>
                </c:pt>
                <c:pt idx="121">
                  <c:v>201101</c:v>
                </c:pt>
                <c:pt idx="122">
                  <c:v>201102</c:v>
                </c:pt>
                <c:pt idx="123">
                  <c:v>201103</c:v>
                </c:pt>
                <c:pt idx="124">
                  <c:v>201104</c:v>
                </c:pt>
                <c:pt idx="125">
                  <c:v>201105</c:v>
                </c:pt>
                <c:pt idx="126">
                  <c:v>201106</c:v>
                </c:pt>
                <c:pt idx="127">
                  <c:v>201107</c:v>
                </c:pt>
                <c:pt idx="128">
                  <c:v>201108</c:v>
                </c:pt>
                <c:pt idx="129">
                  <c:v>201109</c:v>
                </c:pt>
                <c:pt idx="130">
                  <c:v>201110</c:v>
                </c:pt>
                <c:pt idx="131">
                  <c:v>201111</c:v>
                </c:pt>
                <c:pt idx="132">
                  <c:v>201112</c:v>
                </c:pt>
                <c:pt idx="133">
                  <c:v>201201</c:v>
                </c:pt>
                <c:pt idx="134">
                  <c:v>201202</c:v>
                </c:pt>
                <c:pt idx="135">
                  <c:v>201203</c:v>
                </c:pt>
                <c:pt idx="136">
                  <c:v>201204</c:v>
                </c:pt>
                <c:pt idx="137">
                  <c:v>201205</c:v>
                </c:pt>
                <c:pt idx="138">
                  <c:v>201206</c:v>
                </c:pt>
                <c:pt idx="139">
                  <c:v>201207</c:v>
                </c:pt>
                <c:pt idx="140">
                  <c:v>201208</c:v>
                </c:pt>
                <c:pt idx="141">
                  <c:v>201209</c:v>
                </c:pt>
                <c:pt idx="142">
                  <c:v>201210</c:v>
                </c:pt>
                <c:pt idx="143">
                  <c:v>201211</c:v>
                </c:pt>
                <c:pt idx="144">
                  <c:v>201212</c:v>
                </c:pt>
                <c:pt idx="145">
                  <c:v>201301</c:v>
                </c:pt>
                <c:pt idx="146">
                  <c:v>201302</c:v>
                </c:pt>
                <c:pt idx="147">
                  <c:v>201303</c:v>
                </c:pt>
                <c:pt idx="148">
                  <c:v>201304</c:v>
                </c:pt>
                <c:pt idx="149">
                  <c:v>201305</c:v>
                </c:pt>
                <c:pt idx="150">
                  <c:v>201306</c:v>
                </c:pt>
                <c:pt idx="151">
                  <c:v>201307</c:v>
                </c:pt>
                <c:pt idx="152">
                  <c:v>201308</c:v>
                </c:pt>
                <c:pt idx="153">
                  <c:v>201309</c:v>
                </c:pt>
                <c:pt idx="154">
                  <c:v>201310</c:v>
                </c:pt>
                <c:pt idx="155">
                  <c:v>201311</c:v>
                </c:pt>
                <c:pt idx="156">
                  <c:v>201312</c:v>
                </c:pt>
                <c:pt idx="157">
                  <c:v>201401</c:v>
                </c:pt>
                <c:pt idx="158">
                  <c:v>201402</c:v>
                </c:pt>
                <c:pt idx="159">
                  <c:v>201403</c:v>
                </c:pt>
                <c:pt idx="160">
                  <c:v>201404</c:v>
                </c:pt>
                <c:pt idx="161">
                  <c:v>201405</c:v>
                </c:pt>
                <c:pt idx="162">
                  <c:v>201406</c:v>
                </c:pt>
                <c:pt idx="163">
                  <c:v>201407</c:v>
                </c:pt>
                <c:pt idx="164">
                  <c:v>201408</c:v>
                </c:pt>
                <c:pt idx="165">
                  <c:v>201409</c:v>
                </c:pt>
                <c:pt idx="166">
                  <c:v>201410</c:v>
                </c:pt>
                <c:pt idx="167">
                  <c:v>201411</c:v>
                </c:pt>
                <c:pt idx="168">
                  <c:v>201412</c:v>
                </c:pt>
                <c:pt idx="169">
                  <c:v>201501</c:v>
                </c:pt>
                <c:pt idx="170">
                  <c:v>201502</c:v>
                </c:pt>
                <c:pt idx="171">
                  <c:v>201503</c:v>
                </c:pt>
                <c:pt idx="172">
                  <c:v>201504</c:v>
                </c:pt>
                <c:pt idx="173">
                  <c:v>201505</c:v>
                </c:pt>
                <c:pt idx="174">
                  <c:v>201506</c:v>
                </c:pt>
                <c:pt idx="175">
                  <c:v>201507</c:v>
                </c:pt>
              </c:numCache>
            </c:numRef>
          </c:cat>
          <c:val>
            <c:numRef>
              <c:f>'[1509_MoodysRCACPPI_Public.xls.xlsx]10 Composite Indices'!$J$13:$J$188</c:f>
              <c:numCache>
                <c:formatCode>0.00</c:formatCode>
                <c:ptCount val="176"/>
                <c:pt idx="0">
                  <c:v>100</c:v>
                </c:pt>
                <c:pt idx="1">
                  <c:v>100.72840000000001</c:v>
                </c:pt>
                <c:pt idx="2">
                  <c:v>101.0146</c:v>
                </c:pt>
                <c:pt idx="3">
                  <c:v>100.6378</c:v>
                </c:pt>
                <c:pt idx="4">
                  <c:v>99.659030000000001</c:v>
                </c:pt>
                <c:pt idx="5">
                  <c:v>98.983350000000002</c:v>
                </c:pt>
                <c:pt idx="6">
                  <c:v>99.147480000000002</c:v>
                </c:pt>
                <c:pt idx="7">
                  <c:v>98.857079999999996</c:v>
                </c:pt>
                <c:pt idx="8">
                  <c:v>97.358080000000001</c:v>
                </c:pt>
                <c:pt idx="9">
                  <c:v>95.260130000000004</c:v>
                </c:pt>
                <c:pt idx="10">
                  <c:v>94.59629000000001</c:v>
                </c:pt>
                <c:pt idx="11">
                  <c:v>94.560869999999994</c:v>
                </c:pt>
                <c:pt idx="12">
                  <c:v>94.722809999999996</c:v>
                </c:pt>
                <c:pt idx="13">
                  <c:v>94.603939999999994</c:v>
                </c:pt>
                <c:pt idx="14">
                  <c:v>94.536319999999989</c:v>
                </c:pt>
                <c:pt idx="15">
                  <c:v>94.099069999999998</c:v>
                </c:pt>
                <c:pt idx="16">
                  <c:v>94.380610000000004</c:v>
                </c:pt>
                <c:pt idx="17">
                  <c:v>94.70441000000001</c:v>
                </c:pt>
                <c:pt idx="18">
                  <c:v>94.62603</c:v>
                </c:pt>
                <c:pt idx="19">
                  <c:v>94.332579999999993</c:v>
                </c:pt>
                <c:pt idx="20">
                  <c:v>94.257990000000007</c:v>
                </c:pt>
                <c:pt idx="21">
                  <c:v>94.112549999999999</c:v>
                </c:pt>
                <c:pt idx="22">
                  <c:v>94.594080000000005</c:v>
                </c:pt>
                <c:pt idx="23">
                  <c:v>95.348429999999993</c:v>
                </c:pt>
                <c:pt idx="24">
                  <c:v>96.623130000000003</c:v>
                </c:pt>
                <c:pt idx="25">
                  <c:v>97.76512000000001</c:v>
                </c:pt>
                <c:pt idx="26">
                  <c:v>98.740340000000003</c:v>
                </c:pt>
                <c:pt idx="27">
                  <c:v>100.40610000000001</c:v>
                </c:pt>
                <c:pt idx="28">
                  <c:v>101.8434</c:v>
                </c:pt>
                <c:pt idx="29">
                  <c:v>102.92889999999998</c:v>
                </c:pt>
                <c:pt idx="30">
                  <c:v>104.2316</c:v>
                </c:pt>
                <c:pt idx="31">
                  <c:v>105.82849999999999</c:v>
                </c:pt>
                <c:pt idx="32">
                  <c:v>106.5966</c:v>
                </c:pt>
                <c:pt idx="33">
                  <c:v>106.8282</c:v>
                </c:pt>
                <c:pt idx="34">
                  <c:v>107.4756</c:v>
                </c:pt>
                <c:pt idx="35">
                  <c:v>108.1555</c:v>
                </c:pt>
                <c:pt idx="36">
                  <c:v>108.7273</c:v>
                </c:pt>
                <c:pt idx="37">
                  <c:v>109.318</c:v>
                </c:pt>
                <c:pt idx="38">
                  <c:v>109.61790000000001</c:v>
                </c:pt>
                <c:pt idx="39">
                  <c:v>109.3715</c:v>
                </c:pt>
                <c:pt idx="40">
                  <c:v>109.199</c:v>
                </c:pt>
                <c:pt idx="41">
                  <c:v>109.68679999999999</c:v>
                </c:pt>
                <c:pt idx="42">
                  <c:v>110.2672</c:v>
                </c:pt>
                <c:pt idx="43">
                  <c:v>111.377</c:v>
                </c:pt>
                <c:pt idx="44">
                  <c:v>112.38289999999999</c:v>
                </c:pt>
                <c:pt idx="45">
                  <c:v>111.991</c:v>
                </c:pt>
                <c:pt idx="46">
                  <c:v>113.9778</c:v>
                </c:pt>
                <c:pt idx="47">
                  <c:v>116.48350000000001</c:v>
                </c:pt>
                <c:pt idx="48">
                  <c:v>119.20059999999999</c:v>
                </c:pt>
                <c:pt idx="49">
                  <c:v>121.98679999999999</c:v>
                </c:pt>
                <c:pt idx="50">
                  <c:v>124.92790000000001</c:v>
                </c:pt>
                <c:pt idx="51">
                  <c:v>127.86660000000001</c:v>
                </c:pt>
                <c:pt idx="52">
                  <c:v>130.94760000000002</c:v>
                </c:pt>
                <c:pt idx="53">
                  <c:v>134.15690000000001</c:v>
                </c:pt>
                <c:pt idx="54">
                  <c:v>137.06780000000001</c:v>
                </c:pt>
                <c:pt idx="55">
                  <c:v>139.82230000000001</c:v>
                </c:pt>
                <c:pt idx="56">
                  <c:v>142.13910000000001</c:v>
                </c:pt>
                <c:pt idx="57">
                  <c:v>143.54679999999999</c:v>
                </c:pt>
                <c:pt idx="58">
                  <c:v>145.18700000000001</c:v>
                </c:pt>
                <c:pt idx="59">
                  <c:v>146.54259999999999</c:v>
                </c:pt>
                <c:pt idx="60">
                  <c:v>147.57089999999999</c:v>
                </c:pt>
                <c:pt idx="61">
                  <c:v>148.07859999999999</c:v>
                </c:pt>
                <c:pt idx="62">
                  <c:v>148.22450000000001</c:v>
                </c:pt>
                <c:pt idx="63">
                  <c:v>148.5428</c:v>
                </c:pt>
                <c:pt idx="64">
                  <c:v>148.9006</c:v>
                </c:pt>
                <c:pt idx="65">
                  <c:v>148.92439999999999</c:v>
                </c:pt>
                <c:pt idx="66">
                  <c:v>149.30000000000001</c:v>
                </c:pt>
                <c:pt idx="67">
                  <c:v>150.52779999999998</c:v>
                </c:pt>
                <c:pt idx="68">
                  <c:v>150.87610000000001</c:v>
                </c:pt>
                <c:pt idx="69">
                  <c:v>150.40559999999999</c:v>
                </c:pt>
                <c:pt idx="70">
                  <c:v>152.1995</c:v>
                </c:pt>
                <c:pt idx="71">
                  <c:v>154.62130000000002</c:v>
                </c:pt>
                <c:pt idx="72">
                  <c:v>157.88749999999999</c:v>
                </c:pt>
                <c:pt idx="73">
                  <c:v>161.62569999999999</c:v>
                </c:pt>
                <c:pt idx="74">
                  <c:v>165.56740000000002</c:v>
                </c:pt>
                <c:pt idx="75">
                  <c:v>169.28650000000002</c:v>
                </c:pt>
                <c:pt idx="76">
                  <c:v>172.7619</c:v>
                </c:pt>
                <c:pt idx="77">
                  <c:v>176.38810000000001</c:v>
                </c:pt>
                <c:pt idx="78">
                  <c:v>180.3381</c:v>
                </c:pt>
                <c:pt idx="79">
                  <c:v>184.22110000000001</c:v>
                </c:pt>
                <c:pt idx="80">
                  <c:v>188.32159999999999</c:v>
                </c:pt>
                <c:pt idx="81">
                  <c:v>192.4539</c:v>
                </c:pt>
                <c:pt idx="82">
                  <c:v>195.5224</c:v>
                </c:pt>
                <c:pt idx="83">
                  <c:v>197.5942</c:v>
                </c:pt>
                <c:pt idx="84">
                  <c:v>198.9024</c:v>
                </c:pt>
                <c:pt idx="85">
                  <c:v>199.30629999999999</c:v>
                </c:pt>
                <c:pt idx="86">
                  <c:v>199.77</c:v>
                </c:pt>
                <c:pt idx="87">
                  <c:v>198.8999</c:v>
                </c:pt>
                <c:pt idx="88">
                  <c:v>198.23349999999999</c:v>
                </c:pt>
                <c:pt idx="89">
                  <c:v>196.7722</c:v>
                </c:pt>
                <c:pt idx="90">
                  <c:v>193.5856</c:v>
                </c:pt>
                <c:pt idx="91">
                  <c:v>190.1379</c:v>
                </c:pt>
                <c:pt idx="92">
                  <c:v>183.75570000000002</c:v>
                </c:pt>
                <c:pt idx="93">
                  <c:v>177.8948</c:v>
                </c:pt>
                <c:pt idx="94">
                  <c:v>171.8031</c:v>
                </c:pt>
                <c:pt idx="95">
                  <c:v>166.1285</c:v>
                </c:pt>
                <c:pt idx="96">
                  <c:v>160.01849999999999</c:v>
                </c:pt>
                <c:pt idx="97">
                  <c:v>153.6953</c:v>
                </c:pt>
                <c:pt idx="98">
                  <c:v>145.29390000000001</c:v>
                </c:pt>
                <c:pt idx="99">
                  <c:v>136.524</c:v>
                </c:pt>
                <c:pt idx="100">
                  <c:v>128.0016</c:v>
                </c:pt>
                <c:pt idx="101">
                  <c:v>120.1846</c:v>
                </c:pt>
                <c:pt idx="102">
                  <c:v>113.07370000000002</c:v>
                </c:pt>
                <c:pt idx="103">
                  <c:v>108.18859999999999</c:v>
                </c:pt>
                <c:pt idx="104">
                  <c:v>104.6743</c:v>
                </c:pt>
                <c:pt idx="105">
                  <c:v>100.95769999999999</c:v>
                </c:pt>
                <c:pt idx="106">
                  <c:v>101.2915</c:v>
                </c:pt>
                <c:pt idx="107">
                  <c:v>102.07839999999999</c:v>
                </c:pt>
                <c:pt idx="108">
                  <c:v>104.18829999999998</c:v>
                </c:pt>
                <c:pt idx="109">
                  <c:v>105.65500000000002</c:v>
                </c:pt>
                <c:pt idx="110">
                  <c:v>108.55969999999999</c:v>
                </c:pt>
                <c:pt idx="111">
                  <c:v>112.5137</c:v>
                </c:pt>
                <c:pt idx="112">
                  <c:v>116.3668</c:v>
                </c:pt>
                <c:pt idx="113">
                  <c:v>120.827</c:v>
                </c:pt>
                <c:pt idx="114">
                  <c:v>125.7093</c:v>
                </c:pt>
                <c:pt idx="115">
                  <c:v>128.95769999999999</c:v>
                </c:pt>
                <c:pt idx="116">
                  <c:v>132.0419</c:v>
                </c:pt>
                <c:pt idx="117">
                  <c:v>135.96539999999999</c:v>
                </c:pt>
                <c:pt idx="118">
                  <c:v>137.27209999999999</c:v>
                </c:pt>
                <c:pt idx="119">
                  <c:v>138.53110000000001</c:v>
                </c:pt>
                <c:pt idx="120">
                  <c:v>139.74539999999999</c:v>
                </c:pt>
                <c:pt idx="121">
                  <c:v>140.97450000000001</c:v>
                </c:pt>
                <c:pt idx="122">
                  <c:v>142.1301</c:v>
                </c:pt>
                <c:pt idx="123">
                  <c:v>142.31130000000002</c:v>
                </c:pt>
                <c:pt idx="124">
                  <c:v>142.96189999999999</c:v>
                </c:pt>
                <c:pt idx="125">
                  <c:v>143.5162</c:v>
                </c:pt>
                <c:pt idx="126">
                  <c:v>143.96279999999999</c:v>
                </c:pt>
                <c:pt idx="127">
                  <c:v>145.63839999999999</c:v>
                </c:pt>
                <c:pt idx="128">
                  <c:v>145.77940000000001</c:v>
                </c:pt>
                <c:pt idx="129">
                  <c:v>146.65449999999998</c:v>
                </c:pt>
                <c:pt idx="130">
                  <c:v>148.28820000000002</c:v>
                </c:pt>
                <c:pt idx="131">
                  <c:v>149.01779999999999</c:v>
                </c:pt>
                <c:pt idx="132">
                  <c:v>150.96369999999999</c:v>
                </c:pt>
                <c:pt idx="133">
                  <c:v>152.93859999999998</c:v>
                </c:pt>
                <c:pt idx="134">
                  <c:v>154.92449999999999</c:v>
                </c:pt>
                <c:pt idx="135">
                  <c:v>157.68629999999999</c:v>
                </c:pt>
                <c:pt idx="136">
                  <c:v>158.76779999999999</c:v>
                </c:pt>
                <c:pt idx="137">
                  <c:v>160.5342</c:v>
                </c:pt>
                <c:pt idx="138">
                  <c:v>161.2671</c:v>
                </c:pt>
                <c:pt idx="139">
                  <c:v>161.69030000000001</c:v>
                </c:pt>
                <c:pt idx="140">
                  <c:v>163.5181</c:v>
                </c:pt>
                <c:pt idx="141">
                  <c:v>170.0548</c:v>
                </c:pt>
                <c:pt idx="142">
                  <c:v>171.3459</c:v>
                </c:pt>
                <c:pt idx="143">
                  <c:v>172.79230000000001</c:v>
                </c:pt>
                <c:pt idx="144">
                  <c:v>173.10049999999998</c:v>
                </c:pt>
                <c:pt idx="145">
                  <c:v>172.07079999999999</c:v>
                </c:pt>
                <c:pt idx="146">
                  <c:v>173.45660000000001</c:v>
                </c:pt>
                <c:pt idx="147">
                  <c:v>174.55930000000001</c:v>
                </c:pt>
                <c:pt idx="148">
                  <c:v>177.6285</c:v>
                </c:pt>
                <c:pt idx="149">
                  <c:v>180.16120000000001</c:v>
                </c:pt>
                <c:pt idx="150">
                  <c:v>183.11509999999998</c:v>
                </c:pt>
                <c:pt idx="151">
                  <c:v>187.19110000000001</c:v>
                </c:pt>
                <c:pt idx="152">
                  <c:v>191.0377</c:v>
                </c:pt>
                <c:pt idx="153">
                  <c:v>197.47909999999999</c:v>
                </c:pt>
                <c:pt idx="154">
                  <c:v>200.50289999999998</c:v>
                </c:pt>
                <c:pt idx="155">
                  <c:v>204.14080000000001</c:v>
                </c:pt>
                <c:pt idx="156">
                  <c:v>209.72579999999999</c:v>
                </c:pt>
                <c:pt idx="157">
                  <c:v>213.79470000000001</c:v>
                </c:pt>
                <c:pt idx="158">
                  <c:v>216.84469999999999</c:v>
                </c:pt>
                <c:pt idx="159">
                  <c:v>217.42699999999999</c:v>
                </c:pt>
                <c:pt idx="160">
                  <c:v>218.60300000000001</c:v>
                </c:pt>
                <c:pt idx="161">
                  <c:v>219.9684</c:v>
                </c:pt>
                <c:pt idx="162">
                  <c:v>222.53750000000002</c:v>
                </c:pt>
                <c:pt idx="163">
                  <c:v>226.48250000000002</c:v>
                </c:pt>
                <c:pt idx="164">
                  <c:v>227.65710000000001</c:v>
                </c:pt>
                <c:pt idx="165">
                  <c:v>238.44560000000001</c:v>
                </c:pt>
                <c:pt idx="166">
                  <c:v>242.33850000000001</c:v>
                </c:pt>
                <c:pt idx="167">
                  <c:v>243.41469999999998</c:v>
                </c:pt>
                <c:pt idx="168">
                  <c:v>238.62700000000001</c:v>
                </c:pt>
                <c:pt idx="169">
                  <c:v>239.91649999999998</c:v>
                </c:pt>
                <c:pt idx="170">
                  <c:v>242.07510000000002</c:v>
                </c:pt>
                <c:pt idx="171">
                  <c:v>251.7362</c:v>
                </c:pt>
                <c:pt idx="172">
                  <c:v>261.33210000000003</c:v>
                </c:pt>
                <c:pt idx="173">
                  <c:v>269.56139999999999</c:v>
                </c:pt>
                <c:pt idx="174">
                  <c:v>277.4973</c:v>
                </c:pt>
                <c:pt idx="175">
                  <c:v>278.64100000000002</c:v>
                </c:pt>
              </c:numCache>
            </c:numRef>
          </c:val>
          <c:smooth val="0"/>
        </c:ser>
        <c:ser>
          <c:idx val="6"/>
          <c:order val="4"/>
          <c:tx>
            <c:strRef>
              <c:f>'[1509_MoodysRCACPPI_Public.xls.xlsx]10 Composite Indices'!$K$12</c:f>
              <c:strCache>
                <c:ptCount val="1"/>
                <c:pt idx="0">
                  <c:v>Office - Suburban</c:v>
                </c:pt>
              </c:strCache>
            </c:strRef>
          </c:tx>
          <c:marker>
            <c:symbol val="none"/>
          </c:marker>
          <c:cat>
            <c:numRef>
              <c:f>'[1509_MoodysRCACPPI_Public.xls.xlsx]10 Composite Indices'!$C$13:$C$188</c:f>
              <c:numCache>
                <c:formatCode>General</c:formatCode>
                <c:ptCount val="176"/>
                <c:pt idx="0">
                  <c:v>200012</c:v>
                </c:pt>
                <c:pt idx="1">
                  <c:v>200101</c:v>
                </c:pt>
                <c:pt idx="2">
                  <c:v>200102</c:v>
                </c:pt>
                <c:pt idx="3">
                  <c:v>200103</c:v>
                </c:pt>
                <c:pt idx="4">
                  <c:v>200104</c:v>
                </c:pt>
                <c:pt idx="5">
                  <c:v>200105</c:v>
                </c:pt>
                <c:pt idx="6">
                  <c:v>200106</c:v>
                </c:pt>
                <c:pt idx="7">
                  <c:v>200107</c:v>
                </c:pt>
                <c:pt idx="8">
                  <c:v>200108</c:v>
                </c:pt>
                <c:pt idx="9">
                  <c:v>200109</c:v>
                </c:pt>
                <c:pt idx="10">
                  <c:v>200110</c:v>
                </c:pt>
                <c:pt idx="11">
                  <c:v>200111</c:v>
                </c:pt>
                <c:pt idx="12">
                  <c:v>200112</c:v>
                </c:pt>
                <c:pt idx="13">
                  <c:v>200201</c:v>
                </c:pt>
                <c:pt idx="14">
                  <c:v>200202</c:v>
                </c:pt>
                <c:pt idx="15">
                  <c:v>200203</c:v>
                </c:pt>
                <c:pt idx="16">
                  <c:v>200204</c:v>
                </c:pt>
                <c:pt idx="17">
                  <c:v>200205</c:v>
                </c:pt>
                <c:pt idx="18">
                  <c:v>200206</c:v>
                </c:pt>
                <c:pt idx="19">
                  <c:v>200207</c:v>
                </c:pt>
                <c:pt idx="20">
                  <c:v>200208</c:v>
                </c:pt>
                <c:pt idx="21">
                  <c:v>200209</c:v>
                </c:pt>
                <c:pt idx="22">
                  <c:v>200210</c:v>
                </c:pt>
                <c:pt idx="23">
                  <c:v>200211</c:v>
                </c:pt>
                <c:pt idx="24">
                  <c:v>200212</c:v>
                </c:pt>
                <c:pt idx="25">
                  <c:v>200301</c:v>
                </c:pt>
                <c:pt idx="26">
                  <c:v>200302</c:v>
                </c:pt>
                <c:pt idx="27">
                  <c:v>200303</c:v>
                </c:pt>
                <c:pt idx="28">
                  <c:v>200304</c:v>
                </c:pt>
                <c:pt idx="29">
                  <c:v>200305</c:v>
                </c:pt>
                <c:pt idx="30">
                  <c:v>200306</c:v>
                </c:pt>
                <c:pt idx="31">
                  <c:v>200307</c:v>
                </c:pt>
                <c:pt idx="32">
                  <c:v>200308</c:v>
                </c:pt>
                <c:pt idx="33">
                  <c:v>200309</c:v>
                </c:pt>
                <c:pt idx="34">
                  <c:v>200310</c:v>
                </c:pt>
                <c:pt idx="35">
                  <c:v>200311</c:v>
                </c:pt>
                <c:pt idx="36">
                  <c:v>200312</c:v>
                </c:pt>
                <c:pt idx="37">
                  <c:v>200401</c:v>
                </c:pt>
                <c:pt idx="38">
                  <c:v>200402</c:v>
                </c:pt>
                <c:pt idx="39">
                  <c:v>200403</c:v>
                </c:pt>
                <c:pt idx="40">
                  <c:v>200404</c:v>
                </c:pt>
                <c:pt idx="41">
                  <c:v>200405</c:v>
                </c:pt>
                <c:pt idx="42">
                  <c:v>200406</c:v>
                </c:pt>
                <c:pt idx="43">
                  <c:v>200407</c:v>
                </c:pt>
                <c:pt idx="44">
                  <c:v>200408</c:v>
                </c:pt>
                <c:pt idx="45">
                  <c:v>200409</c:v>
                </c:pt>
                <c:pt idx="46">
                  <c:v>200410</c:v>
                </c:pt>
                <c:pt idx="47">
                  <c:v>200411</c:v>
                </c:pt>
                <c:pt idx="48">
                  <c:v>200412</c:v>
                </c:pt>
                <c:pt idx="49">
                  <c:v>200501</c:v>
                </c:pt>
                <c:pt idx="50">
                  <c:v>200502</c:v>
                </c:pt>
                <c:pt idx="51">
                  <c:v>200503</c:v>
                </c:pt>
                <c:pt idx="52">
                  <c:v>200504</c:v>
                </c:pt>
                <c:pt idx="53">
                  <c:v>200505</c:v>
                </c:pt>
                <c:pt idx="54">
                  <c:v>200506</c:v>
                </c:pt>
                <c:pt idx="55">
                  <c:v>200507</c:v>
                </c:pt>
                <c:pt idx="56">
                  <c:v>200508</c:v>
                </c:pt>
                <c:pt idx="57">
                  <c:v>200509</c:v>
                </c:pt>
                <c:pt idx="58">
                  <c:v>200510</c:v>
                </c:pt>
                <c:pt idx="59">
                  <c:v>200511</c:v>
                </c:pt>
                <c:pt idx="60">
                  <c:v>200512</c:v>
                </c:pt>
                <c:pt idx="61">
                  <c:v>200601</c:v>
                </c:pt>
                <c:pt idx="62">
                  <c:v>200602</c:v>
                </c:pt>
                <c:pt idx="63">
                  <c:v>200603</c:v>
                </c:pt>
                <c:pt idx="64">
                  <c:v>200604</c:v>
                </c:pt>
                <c:pt idx="65">
                  <c:v>200605</c:v>
                </c:pt>
                <c:pt idx="66">
                  <c:v>200606</c:v>
                </c:pt>
                <c:pt idx="67">
                  <c:v>200607</c:v>
                </c:pt>
                <c:pt idx="68">
                  <c:v>200608</c:v>
                </c:pt>
                <c:pt idx="69">
                  <c:v>200609</c:v>
                </c:pt>
                <c:pt idx="70">
                  <c:v>200610</c:v>
                </c:pt>
                <c:pt idx="71">
                  <c:v>200611</c:v>
                </c:pt>
                <c:pt idx="72">
                  <c:v>200612</c:v>
                </c:pt>
                <c:pt idx="73">
                  <c:v>200701</c:v>
                </c:pt>
                <c:pt idx="74">
                  <c:v>200702</c:v>
                </c:pt>
                <c:pt idx="75">
                  <c:v>200703</c:v>
                </c:pt>
                <c:pt idx="76">
                  <c:v>200704</c:v>
                </c:pt>
                <c:pt idx="77">
                  <c:v>200705</c:v>
                </c:pt>
                <c:pt idx="78">
                  <c:v>200706</c:v>
                </c:pt>
                <c:pt idx="79">
                  <c:v>200707</c:v>
                </c:pt>
                <c:pt idx="80">
                  <c:v>200708</c:v>
                </c:pt>
                <c:pt idx="81">
                  <c:v>200709</c:v>
                </c:pt>
                <c:pt idx="82">
                  <c:v>200710</c:v>
                </c:pt>
                <c:pt idx="83">
                  <c:v>200711</c:v>
                </c:pt>
                <c:pt idx="84">
                  <c:v>200712</c:v>
                </c:pt>
                <c:pt idx="85">
                  <c:v>200801</c:v>
                </c:pt>
                <c:pt idx="86">
                  <c:v>200802</c:v>
                </c:pt>
                <c:pt idx="87">
                  <c:v>200803</c:v>
                </c:pt>
                <c:pt idx="88">
                  <c:v>200804</c:v>
                </c:pt>
                <c:pt idx="89">
                  <c:v>200805</c:v>
                </c:pt>
                <c:pt idx="90">
                  <c:v>200806</c:v>
                </c:pt>
                <c:pt idx="91">
                  <c:v>200807</c:v>
                </c:pt>
                <c:pt idx="92">
                  <c:v>200808</c:v>
                </c:pt>
                <c:pt idx="93">
                  <c:v>200809</c:v>
                </c:pt>
                <c:pt idx="94">
                  <c:v>200810</c:v>
                </c:pt>
                <c:pt idx="95">
                  <c:v>200811</c:v>
                </c:pt>
                <c:pt idx="96">
                  <c:v>200812</c:v>
                </c:pt>
                <c:pt idx="97">
                  <c:v>200901</c:v>
                </c:pt>
                <c:pt idx="98">
                  <c:v>200902</c:v>
                </c:pt>
                <c:pt idx="99">
                  <c:v>200903</c:v>
                </c:pt>
                <c:pt idx="100">
                  <c:v>200904</c:v>
                </c:pt>
                <c:pt idx="101">
                  <c:v>200905</c:v>
                </c:pt>
                <c:pt idx="102">
                  <c:v>200906</c:v>
                </c:pt>
                <c:pt idx="103">
                  <c:v>200907</c:v>
                </c:pt>
                <c:pt idx="104">
                  <c:v>200908</c:v>
                </c:pt>
                <c:pt idx="105">
                  <c:v>200909</c:v>
                </c:pt>
                <c:pt idx="106">
                  <c:v>200910</c:v>
                </c:pt>
                <c:pt idx="107">
                  <c:v>200911</c:v>
                </c:pt>
                <c:pt idx="108">
                  <c:v>200912</c:v>
                </c:pt>
                <c:pt idx="109">
                  <c:v>201001</c:v>
                </c:pt>
                <c:pt idx="110">
                  <c:v>201002</c:v>
                </c:pt>
                <c:pt idx="111">
                  <c:v>201003</c:v>
                </c:pt>
                <c:pt idx="112">
                  <c:v>201004</c:v>
                </c:pt>
                <c:pt idx="113">
                  <c:v>201005</c:v>
                </c:pt>
                <c:pt idx="114">
                  <c:v>201006</c:v>
                </c:pt>
                <c:pt idx="115">
                  <c:v>201007</c:v>
                </c:pt>
                <c:pt idx="116">
                  <c:v>201008</c:v>
                </c:pt>
                <c:pt idx="117">
                  <c:v>201009</c:v>
                </c:pt>
                <c:pt idx="118">
                  <c:v>201010</c:v>
                </c:pt>
                <c:pt idx="119">
                  <c:v>201011</c:v>
                </c:pt>
                <c:pt idx="120">
                  <c:v>201012</c:v>
                </c:pt>
                <c:pt idx="121">
                  <c:v>201101</c:v>
                </c:pt>
                <c:pt idx="122">
                  <c:v>201102</c:v>
                </c:pt>
                <c:pt idx="123">
                  <c:v>201103</c:v>
                </c:pt>
                <c:pt idx="124">
                  <c:v>201104</c:v>
                </c:pt>
                <c:pt idx="125">
                  <c:v>201105</c:v>
                </c:pt>
                <c:pt idx="126">
                  <c:v>201106</c:v>
                </c:pt>
                <c:pt idx="127">
                  <c:v>201107</c:v>
                </c:pt>
                <c:pt idx="128">
                  <c:v>201108</c:v>
                </c:pt>
                <c:pt idx="129">
                  <c:v>201109</c:v>
                </c:pt>
                <c:pt idx="130">
                  <c:v>201110</c:v>
                </c:pt>
                <c:pt idx="131">
                  <c:v>201111</c:v>
                </c:pt>
                <c:pt idx="132">
                  <c:v>201112</c:v>
                </c:pt>
                <c:pt idx="133">
                  <c:v>201201</c:v>
                </c:pt>
                <c:pt idx="134">
                  <c:v>201202</c:v>
                </c:pt>
                <c:pt idx="135">
                  <c:v>201203</c:v>
                </c:pt>
                <c:pt idx="136">
                  <c:v>201204</c:v>
                </c:pt>
                <c:pt idx="137">
                  <c:v>201205</c:v>
                </c:pt>
                <c:pt idx="138">
                  <c:v>201206</c:v>
                </c:pt>
                <c:pt idx="139">
                  <c:v>201207</c:v>
                </c:pt>
                <c:pt idx="140">
                  <c:v>201208</c:v>
                </c:pt>
                <c:pt idx="141">
                  <c:v>201209</c:v>
                </c:pt>
                <c:pt idx="142">
                  <c:v>201210</c:v>
                </c:pt>
                <c:pt idx="143">
                  <c:v>201211</c:v>
                </c:pt>
                <c:pt idx="144">
                  <c:v>201212</c:v>
                </c:pt>
                <c:pt idx="145">
                  <c:v>201301</c:v>
                </c:pt>
                <c:pt idx="146">
                  <c:v>201302</c:v>
                </c:pt>
                <c:pt idx="147">
                  <c:v>201303</c:v>
                </c:pt>
                <c:pt idx="148">
                  <c:v>201304</c:v>
                </c:pt>
                <c:pt idx="149">
                  <c:v>201305</c:v>
                </c:pt>
                <c:pt idx="150">
                  <c:v>201306</c:v>
                </c:pt>
                <c:pt idx="151">
                  <c:v>201307</c:v>
                </c:pt>
                <c:pt idx="152">
                  <c:v>201308</c:v>
                </c:pt>
                <c:pt idx="153">
                  <c:v>201309</c:v>
                </c:pt>
                <c:pt idx="154">
                  <c:v>201310</c:v>
                </c:pt>
                <c:pt idx="155">
                  <c:v>201311</c:v>
                </c:pt>
                <c:pt idx="156">
                  <c:v>201312</c:v>
                </c:pt>
                <c:pt idx="157">
                  <c:v>201401</c:v>
                </c:pt>
                <c:pt idx="158">
                  <c:v>201402</c:v>
                </c:pt>
                <c:pt idx="159">
                  <c:v>201403</c:v>
                </c:pt>
                <c:pt idx="160">
                  <c:v>201404</c:v>
                </c:pt>
                <c:pt idx="161">
                  <c:v>201405</c:v>
                </c:pt>
                <c:pt idx="162">
                  <c:v>201406</c:v>
                </c:pt>
                <c:pt idx="163">
                  <c:v>201407</c:v>
                </c:pt>
                <c:pt idx="164">
                  <c:v>201408</c:v>
                </c:pt>
                <c:pt idx="165">
                  <c:v>201409</c:v>
                </c:pt>
                <c:pt idx="166">
                  <c:v>201410</c:v>
                </c:pt>
                <c:pt idx="167">
                  <c:v>201411</c:v>
                </c:pt>
                <c:pt idx="168">
                  <c:v>201412</c:v>
                </c:pt>
                <c:pt idx="169">
                  <c:v>201501</c:v>
                </c:pt>
                <c:pt idx="170">
                  <c:v>201502</c:v>
                </c:pt>
                <c:pt idx="171">
                  <c:v>201503</c:v>
                </c:pt>
                <c:pt idx="172">
                  <c:v>201504</c:v>
                </c:pt>
                <c:pt idx="173">
                  <c:v>201505</c:v>
                </c:pt>
                <c:pt idx="174">
                  <c:v>201506</c:v>
                </c:pt>
                <c:pt idx="175">
                  <c:v>201507</c:v>
                </c:pt>
              </c:numCache>
            </c:numRef>
          </c:cat>
          <c:val>
            <c:numRef>
              <c:f>'[1509_MoodysRCACPPI_Public.xls.xlsx]10 Composite Indices'!$K$13:$K$188</c:f>
              <c:numCache>
                <c:formatCode>0.00</c:formatCode>
                <c:ptCount val="176"/>
                <c:pt idx="0">
                  <c:v>100</c:v>
                </c:pt>
                <c:pt idx="1">
                  <c:v>100.6337</c:v>
                </c:pt>
                <c:pt idx="2">
                  <c:v>101.09429999999999</c:v>
                </c:pt>
                <c:pt idx="3">
                  <c:v>101.19069999999999</c:v>
                </c:pt>
                <c:pt idx="4">
                  <c:v>100.79689999999999</c:v>
                </c:pt>
                <c:pt idx="5">
                  <c:v>100.3845</c:v>
                </c:pt>
                <c:pt idx="6">
                  <c:v>99.50027</c:v>
                </c:pt>
                <c:pt idx="7">
                  <c:v>98.588650000000001</c:v>
                </c:pt>
                <c:pt idx="8">
                  <c:v>97.604810000000001</c:v>
                </c:pt>
                <c:pt idx="9">
                  <c:v>95.508949999999999</c:v>
                </c:pt>
                <c:pt idx="10">
                  <c:v>94.613499999999988</c:v>
                </c:pt>
                <c:pt idx="11">
                  <c:v>93.907790000000006</c:v>
                </c:pt>
                <c:pt idx="12">
                  <c:v>93.530729999999991</c:v>
                </c:pt>
                <c:pt idx="13">
                  <c:v>93.381069999999994</c:v>
                </c:pt>
                <c:pt idx="14">
                  <c:v>93.462069999999997</c:v>
                </c:pt>
                <c:pt idx="15">
                  <c:v>94.039950000000005</c:v>
                </c:pt>
                <c:pt idx="16">
                  <c:v>94.480080000000001</c:v>
                </c:pt>
                <c:pt idx="17">
                  <c:v>95.339600000000004</c:v>
                </c:pt>
                <c:pt idx="18">
                  <c:v>96.545699999999997</c:v>
                </c:pt>
                <c:pt idx="19">
                  <c:v>97.595200000000006</c:v>
                </c:pt>
                <c:pt idx="20">
                  <c:v>98.042209999999997</c:v>
                </c:pt>
                <c:pt idx="21">
                  <c:v>97.822279999999992</c:v>
                </c:pt>
                <c:pt idx="22">
                  <c:v>98.388679999999994</c:v>
                </c:pt>
                <c:pt idx="23">
                  <c:v>99.064090000000007</c:v>
                </c:pt>
                <c:pt idx="24">
                  <c:v>99.586929999999995</c:v>
                </c:pt>
                <c:pt idx="25">
                  <c:v>99.927489999999992</c:v>
                </c:pt>
                <c:pt idx="26">
                  <c:v>100.2923</c:v>
                </c:pt>
                <c:pt idx="27">
                  <c:v>100.49980000000001</c:v>
                </c:pt>
                <c:pt idx="28">
                  <c:v>100.70159999999998</c:v>
                </c:pt>
                <c:pt idx="29">
                  <c:v>100.80439999999999</c:v>
                </c:pt>
                <c:pt idx="30">
                  <c:v>100.9074</c:v>
                </c:pt>
                <c:pt idx="31">
                  <c:v>100.87390000000001</c:v>
                </c:pt>
                <c:pt idx="32">
                  <c:v>101.1785</c:v>
                </c:pt>
                <c:pt idx="33">
                  <c:v>100.77499999999999</c:v>
                </c:pt>
                <c:pt idx="34">
                  <c:v>101.33669999999999</c:v>
                </c:pt>
                <c:pt idx="35">
                  <c:v>101.97369999999999</c:v>
                </c:pt>
                <c:pt idx="36">
                  <c:v>102.85939999999999</c:v>
                </c:pt>
                <c:pt idx="37">
                  <c:v>103.67630000000001</c:v>
                </c:pt>
                <c:pt idx="38">
                  <c:v>104.87910000000001</c:v>
                </c:pt>
                <c:pt idx="39">
                  <c:v>106.22529999999999</c:v>
                </c:pt>
                <c:pt idx="40">
                  <c:v>107.38780000000001</c:v>
                </c:pt>
                <c:pt idx="41">
                  <c:v>108.7469</c:v>
                </c:pt>
                <c:pt idx="42">
                  <c:v>110.18989999999999</c:v>
                </c:pt>
                <c:pt idx="43">
                  <c:v>111.7672</c:v>
                </c:pt>
                <c:pt idx="44">
                  <c:v>113.0271</c:v>
                </c:pt>
                <c:pt idx="45">
                  <c:v>114.13939999999999</c:v>
                </c:pt>
                <c:pt idx="46">
                  <c:v>115.10229999999999</c:v>
                </c:pt>
                <c:pt idx="47">
                  <c:v>116.4825</c:v>
                </c:pt>
                <c:pt idx="48">
                  <c:v>118.00600000000001</c:v>
                </c:pt>
                <c:pt idx="49">
                  <c:v>119.2162</c:v>
                </c:pt>
                <c:pt idx="50">
                  <c:v>120.3052</c:v>
                </c:pt>
                <c:pt idx="51">
                  <c:v>121.75789999999999</c:v>
                </c:pt>
                <c:pt idx="52">
                  <c:v>123.18830000000001</c:v>
                </c:pt>
                <c:pt idx="53">
                  <c:v>124.6961</c:v>
                </c:pt>
                <c:pt idx="54">
                  <c:v>126.56890000000001</c:v>
                </c:pt>
                <c:pt idx="55">
                  <c:v>128.13310000000001</c:v>
                </c:pt>
                <c:pt idx="56">
                  <c:v>129.5916</c:v>
                </c:pt>
                <c:pt idx="57">
                  <c:v>128.92740000000001</c:v>
                </c:pt>
                <c:pt idx="58">
                  <c:v>130.74119999999999</c:v>
                </c:pt>
                <c:pt idx="59">
                  <c:v>132.0694</c:v>
                </c:pt>
                <c:pt idx="60">
                  <c:v>133.36529999999999</c:v>
                </c:pt>
                <c:pt idx="61">
                  <c:v>134.89660000000001</c:v>
                </c:pt>
                <c:pt idx="62">
                  <c:v>136.55429999999998</c:v>
                </c:pt>
                <c:pt idx="63">
                  <c:v>137.9933</c:v>
                </c:pt>
                <c:pt idx="64">
                  <c:v>139.32489999999999</c:v>
                </c:pt>
                <c:pt idx="65">
                  <c:v>140.31739999999999</c:v>
                </c:pt>
                <c:pt idx="66">
                  <c:v>141.22289999999998</c:v>
                </c:pt>
                <c:pt idx="67">
                  <c:v>142.21379999999999</c:v>
                </c:pt>
                <c:pt idx="68">
                  <c:v>143.21349999999998</c:v>
                </c:pt>
                <c:pt idx="69">
                  <c:v>144.71299999999999</c:v>
                </c:pt>
                <c:pt idx="70">
                  <c:v>145.54229999999998</c:v>
                </c:pt>
                <c:pt idx="71">
                  <c:v>147.60569999999998</c:v>
                </c:pt>
                <c:pt idx="72">
                  <c:v>149.9717</c:v>
                </c:pt>
                <c:pt idx="73">
                  <c:v>151.53579999999999</c:v>
                </c:pt>
                <c:pt idx="74">
                  <c:v>152.881</c:v>
                </c:pt>
                <c:pt idx="75">
                  <c:v>154.24780000000001</c:v>
                </c:pt>
                <c:pt idx="76">
                  <c:v>155.43800000000002</c:v>
                </c:pt>
                <c:pt idx="77">
                  <c:v>156.9888</c:v>
                </c:pt>
                <c:pt idx="78">
                  <c:v>158.28440000000001</c:v>
                </c:pt>
                <c:pt idx="79">
                  <c:v>159.25380000000001</c:v>
                </c:pt>
                <c:pt idx="80">
                  <c:v>159.791</c:v>
                </c:pt>
                <c:pt idx="81">
                  <c:v>159.94820000000001</c:v>
                </c:pt>
                <c:pt idx="82">
                  <c:v>160.34800000000001</c:v>
                </c:pt>
                <c:pt idx="83">
                  <c:v>159.77090000000001</c:v>
                </c:pt>
                <c:pt idx="84">
                  <c:v>158.54829999999998</c:v>
                </c:pt>
                <c:pt idx="85">
                  <c:v>156.97650000000002</c:v>
                </c:pt>
                <c:pt idx="86">
                  <c:v>156.03299999999999</c:v>
                </c:pt>
                <c:pt idx="87">
                  <c:v>154.3563</c:v>
                </c:pt>
                <c:pt idx="88">
                  <c:v>151.94040000000001</c:v>
                </c:pt>
                <c:pt idx="89">
                  <c:v>149.48650000000001</c:v>
                </c:pt>
                <c:pt idx="90">
                  <c:v>146.41800000000001</c:v>
                </c:pt>
                <c:pt idx="91">
                  <c:v>143.8792</c:v>
                </c:pt>
                <c:pt idx="92">
                  <c:v>140.92249999999999</c:v>
                </c:pt>
                <c:pt idx="93">
                  <c:v>138.36019999999999</c:v>
                </c:pt>
                <c:pt idx="94">
                  <c:v>134.7799</c:v>
                </c:pt>
                <c:pt idx="95">
                  <c:v>131.01130000000001</c:v>
                </c:pt>
                <c:pt idx="96">
                  <c:v>127.2213</c:v>
                </c:pt>
                <c:pt idx="97">
                  <c:v>123.31739999999999</c:v>
                </c:pt>
                <c:pt idx="98">
                  <c:v>118.19289999999999</c:v>
                </c:pt>
                <c:pt idx="99">
                  <c:v>113.66529999999999</c:v>
                </c:pt>
                <c:pt idx="100">
                  <c:v>109.56699999999999</c:v>
                </c:pt>
                <c:pt idx="101">
                  <c:v>106.04530000000001</c:v>
                </c:pt>
                <c:pt idx="102">
                  <c:v>102.41970000000001</c:v>
                </c:pt>
                <c:pt idx="103">
                  <c:v>99.373239999999996</c:v>
                </c:pt>
                <c:pt idx="104">
                  <c:v>96.57884</c:v>
                </c:pt>
                <c:pt idx="105">
                  <c:v>94.663899999999998</c:v>
                </c:pt>
                <c:pt idx="106">
                  <c:v>92.082399999999993</c:v>
                </c:pt>
                <c:pt idx="107">
                  <c:v>90.405460000000005</c:v>
                </c:pt>
                <c:pt idx="108">
                  <c:v>89.047730000000001</c:v>
                </c:pt>
                <c:pt idx="109">
                  <c:v>87.994839999999996</c:v>
                </c:pt>
                <c:pt idx="110">
                  <c:v>87.783199999999994</c:v>
                </c:pt>
                <c:pt idx="111">
                  <c:v>87.588449999999995</c:v>
                </c:pt>
                <c:pt idx="112">
                  <c:v>87.590460000000007</c:v>
                </c:pt>
                <c:pt idx="113">
                  <c:v>87.556420000000003</c:v>
                </c:pt>
                <c:pt idx="114">
                  <c:v>87.877319999999997</c:v>
                </c:pt>
                <c:pt idx="115">
                  <c:v>88.005069999999989</c:v>
                </c:pt>
                <c:pt idx="116">
                  <c:v>88.033749999999998</c:v>
                </c:pt>
                <c:pt idx="117">
                  <c:v>87.728459999999998</c:v>
                </c:pt>
                <c:pt idx="118">
                  <c:v>88.885679999999994</c:v>
                </c:pt>
                <c:pt idx="119">
                  <c:v>89.872529999999998</c:v>
                </c:pt>
                <c:pt idx="120">
                  <c:v>91.139859999999999</c:v>
                </c:pt>
                <c:pt idx="121">
                  <c:v>92.018509999999992</c:v>
                </c:pt>
                <c:pt idx="122">
                  <c:v>93.376999999999995</c:v>
                </c:pt>
                <c:pt idx="123">
                  <c:v>94.319600000000008</c:v>
                </c:pt>
                <c:pt idx="124">
                  <c:v>94.745220000000003</c:v>
                </c:pt>
                <c:pt idx="125">
                  <c:v>95.336590000000001</c:v>
                </c:pt>
                <c:pt idx="126">
                  <c:v>95.894829999999999</c:v>
                </c:pt>
                <c:pt idx="127">
                  <c:v>96.754589999999993</c:v>
                </c:pt>
                <c:pt idx="128">
                  <c:v>97.571079999999995</c:v>
                </c:pt>
                <c:pt idx="129">
                  <c:v>100.64239999999999</c:v>
                </c:pt>
                <c:pt idx="130">
                  <c:v>100.55369999999999</c:v>
                </c:pt>
                <c:pt idx="131">
                  <c:v>100.40770000000001</c:v>
                </c:pt>
                <c:pt idx="132">
                  <c:v>99.711979999999997</c:v>
                </c:pt>
                <c:pt idx="133">
                  <c:v>99.472380000000001</c:v>
                </c:pt>
                <c:pt idx="134">
                  <c:v>98.586330000000004</c:v>
                </c:pt>
                <c:pt idx="135">
                  <c:v>98.063060000000007</c:v>
                </c:pt>
                <c:pt idx="136">
                  <c:v>98.08223000000001</c:v>
                </c:pt>
                <c:pt idx="137">
                  <c:v>98.083109999999991</c:v>
                </c:pt>
                <c:pt idx="138">
                  <c:v>97.854209999999995</c:v>
                </c:pt>
                <c:pt idx="139">
                  <c:v>97.983689999999996</c:v>
                </c:pt>
                <c:pt idx="140">
                  <c:v>97.98763000000001</c:v>
                </c:pt>
                <c:pt idx="141">
                  <c:v>99.709509999999995</c:v>
                </c:pt>
                <c:pt idx="142">
                  <c:v>100.49040000000001</c:v>
                </c:pt>
                <c:pt idx="143">
                  <c:v>101.5787</c:v>
                </c:pt>
                <c:pt idx="144">
                  <c:v>102.48710000000001</c:v>
                </c:pt>
                <c:pt idx="145">
                  <c:v>102.78609999999999</c:v>
                </c:pt>
                <c:pt idx="146">
                  <c:v>103.6294</c:v>
                </c:pt>
                <c:pt idx="147">
                  <c:v>104.369</c:v>
                </c:pt>
                <c:pt idx="148">
                  <c:v>104.70950000000001</c:v>
                </c:pt>
                <c:pt idx="149">
                  <c:v>105.2341</c:v>
                </c:pt>
                <c:pt idx="150">
                  <c:v>106.4303</c:v>
                </c:pt>
                <c:pt idx="151">
                  <c:v>107.5218</c:v>
                </c:pt>
                <c:pt idx="152">
                  <c:v>109.2282</c:v>
                </c:pt>
                <c:pt idx="153">
                  <c:v>112.31219999999999</c:v>
                </c:pt>
                <c:pt idx="154">
                  <c:v>112.9316</c:v>
                </c:pt>
                <c:pt idx="155">
                  <c:v>113.97409999999999</c:v>
                </c:pt>
                <c:pt idx="156">
                  <c:v>115.05499999999999</c:v>
                </c:pt>
                <c:pt idx="157">
                  <c:v>116.258</c:v>
                </c:pt>
                <c:pt idx="158">
                  <c:v>117.84650000000001</c:v>
                </c:pt>
                <c:pt idx="159">
                  <c:v>119.64660000000001</c:v>
                </c:pt>
                <c:pt idx="160">
                  <c:v>121.34350000000001</c:v>
                </c:pt>
                <c:pt idx="161">
                  <c:v>123.8292</c:v>
                </c:pt>
                <c:pt idx="162">
                  <c:v>125.262</c:v>
                </c:pt>
                <c:pt idx="163">
                  <c:v>127.24340000000001</c:v>
                </c:pt>
                <c:pt idx="164">
                  <c:v>128.28649999999999</c:v>
                </c:pt>
                <c:pt idx="165">
                  <c:v>129.43640000000002</c:v>
                </c:pt>
                <c:pt idx="166">
                  <c:v>132.9965</c:v>
                </c:pt>
                <c:pt idx="167">
                  <c:v>134.40939999999998</c:v>
                </c:pt>
                <c:pt idx="168">
                  <c:v>135.76930000000002</c:v>
                </c:pt>
                <c:pt idx="169">
                  <c:v>137.92249999999999</c:v>
                </c:pt>
                <c:pt idx="170">
                  <c:v>138.56960000000001</c:v>
                </c:pt>
                <c:pt idx="171">
                  <c:v>139.0549</c:v>
                </c:pt>
                <c:pt idx="172">
                  <c:v>141.797</c:v>
                </c:pt>
                <c:pt idx="173">
                  <c:v>142.07140000000001</c:v>
                </c:pt>
                <c:pt idx="174">
                  <c:v>143.41640000000001</c:v>
                </c:pt>
                <c:pt idx="175">
                  <c:v>143.4752</c:v>
                </c:pt>
              </c:numCache>
            </c:numRef>
          </c:val>
          <c:smooth val="0"/>
        </c:ser>
        <c:dLbls>
          <c:showLegendKey val="0"/>
          <c:showVal val="0"/>
          <c:showCatName val="0"/>
          <c:showSerName val="0"/>
          <c:showPercent val="0"/>
          <c:showBubbleSize val="0"/>
        </c:dLbls>
        <c:smooth val="0"/>
        <c:axId val="-600414496"/>
        <c:axId val="-600423200"/>
      </c:lineChart>
      <c:catAx>
        <c:axId val="-600414496"/>
        <c:scaling>
          <c:orientation val="minMax"/>
        </c:scaling>
        <c:delete val="0"/>
        <c:axPos val="b"/>
        <c:numFmt formatCode="General" sourceLinked="1"/>
        <c:majorTickMark val="out"/>
        <c:minorTickMark val="none"/>
        <c:tickLblPos val="nextTo"/>
        <c:txPr>
          <a:bodyPr rot="-5400000" vert="horz"/>
          <a:lstStyle/>
          <a:p>
            <a:pPr>
              <a:defRPr/>
            </a:pPr>
            <a:endParaRPr lang="en-US"/>
          </a:p>
        </c:txPr>
        <c:crossAx val="-600423200"/>
        <c:crosses val="autoZero"/>
        <c:auto val="1"/>
        <c:lblAlgn val="ctr"/>
        <c:lblOffset val="100"/>
        <c:noMultiLvlLbl val="0"/>
      </c:catAx>
      <c:valAx>
        <c:axId val="-600423200"/>
        <c:scaling>
          <c:orientation val="minMax"/>
        </c:scaling>
        <c:delete val="0"/>
        <c:axPos val="l"/>
        <c:majorGridlines/>
        <c:title>
          <c:tx>
            <c:rich>
              <a:bodyPr/>
              <a:lstStyle/>
              <a:p>
                <a:pPr>
                  <a:defRPr/>
                </a:pPr>
                <a:r>
                  <a:rPr lang="en-US" dirty="0" smtClean="0"/>
                  <a:t>Composite</a:t>
                </a:r>
                <a:r>
                  <a:rPr lang="en-US" baseline="0" dirty="0" smtClean="0"/>
                  <a:t> Property Index (20012=100 Base Value)</a:t>
                </a:r>
                <a:endParaRPr lang="en-US" dirty="0"/>
              </a:p>
            </c:rich>
          </c:tx>
          <c:layout>
            <c:manualLayout>
              <c:xMode val="edge"/>
              <c:yMode val="edge"/>
              <c:x val="1.5503875968992248E-2"/>
              <c:y val="0.22978858500105825"/>
            </c:manualLayout>
          </c:layout>
          <c:overlay val="0"/>
        </c:title>
        <c:numFmt formatCode="0.00" sourceLinked="1"/>
        <c:majorTickMark val="out"/>
        <c:minorTickMark val="none"/>
        <c:tickLblPos val="nextTo"/>
        <c:crossAx val="-600414496"/>
        <c:crosses val="autoZero"/>
        <c:crossBetween val="between"/>
      </c:valAx>
    </c:plotArea>
    <c:legend>
      <c:legendPos val="t"/>
      <c:layout>
        <c:manualLayout>
          <c:xMode val="edge"/>
          <c:yMode val="edge"/>
          <c:x val="0.10219465299395715"/>
          <c:y val="0.1633897472478946"/>
          <c:w val="0.80336263199658187"/>
          <c:h val="0.10109352585659526"/>
        </c:manualLayout>
      </c:layout>
      <c:overlay val="0"/>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aseline="0" dirty="0" smtClean="0">
                <a:solidFill>
                  <a:schemeClr val="tx1"/>
                </a:solidFill>
              </a:rPr>
              <a:t>Global Private </a:t>
            </a:r>
            <a:r>
              <a:rPr lang="en-US" baseline="0" dirty="0">
                <a:solidFill>
                  <a:schemeClr val="tx1"/>
                </a:solidFill>
              </a:rPr>
              <a:t>Equity Real Estate Fundraising by Year</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1"/>
          <c:order val="0"/>
          <c:tx>
            <c:strRef>
              <c:f>Sheet1!$D$3</c:f>
              <c:strCache>
                <c:ptCount val="1"/>
                <c:pt idx="0">
                  <c:v>Aggregate Capital Raised ($bn)</c:v>
                </c:pt>
              </c:strCache>
            </c:strRef>
          </c:tx>
          <c:spPr>
            <a:solidFill>
              <a:schemeClr val="tx2">
                <a:lumMod val="75000"/>
              </a:schemeClr>
            </a:solidFill>
            <a:ln>
              <a:noFill/>
            </a:ln>
            <a:effectLst/>
          </c:spPr>
          <c:invertIfNegative val="0"/>
          <c:cat>
            <c:numRef>
              <c:f>Sheet1!$B$4:$B$19</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Sheet1!$D$4:$D$19</c:f>
              <c:numCache>
                <c:formatCode>General</c:formatCode>
                <c:ptCount val="16"/>
                <c:pt idx="0">
                  <c:v>18.600000000000001</c:v>
                </c:pt>
                <c:pt idx="1">
                  <c:v>21.7</c:v>
                </c:pt>
                <c:pt idx="2">
                  <c:v>14.4</c:v>
                </c:pt>
                <c:pt idx="3">
                  <c:v>15.9</c:v>
                </c:pt>
                <c:pt idx="4">
                  <c:v>43.9</c:v>
                </c:pt>
                <c:pt idx="5">
                  <c:v>74.400000000000006</c:v>
                </c:pt>
                <c:pt idx="6">
                  <c:v>103.5</c:v>
                </c:pt>
                <c:pt idx="7">
                  <c:v>129.19999999999999</c:v>
                </c:pt>
                <c:pt idx="8">
                  <c:v>137.4</c:v>
                </c:pt>
                <c:pt idx="9">
                  <c:v>52.6</c:v>
                </c:pt>
                <c:pt idx="10">
                  <c:v>47.8</c:v>
                </c:pt>
                <c:pt idx="11">
                  <c:v>65.2</c:v>
                </c:pt>
                <c:pt idx="12">
                  <c:v>69.5</c:v>
                </c:pt>
                <c:pt idx="13">
                  <c:v>94.7</c:v>
                </c:pt>
                <c:pt idx="14">
                  <c:v>97.1</c:v>
                </c:pt>
                <c:pt idx="15">
                  <c:v>86.4</c:v>
                </c:pt>
              </c:numCache>
            </c:numRef>
          </c:val>
        </c:ser>
        <c:dLbls>
          <c:showLegendKey val="0"/>
          <c:showVal val="0"/>
          <c:showCatName val="0"/>
          <c:showSerName val="0"/>
          <c:showPercent val="0"/>
          <c:showBubbleSize val="0"/>
        </c:dLbls>
        <c:gapWidth val="16"/>
        <c:overlap val="3"/>
        <c:axId val="-600413952"/>
        <c:axId val="-600418848"/>
      </c:barChart>
      <c:catAx>
        <c:axId val="-600413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0418848"/>
        <c:crosses val="autoZero"/>
        <c:auto val="1"/>
        <c:lblAlgn val="ctr"/>
        <c:lblOffset val="100"/>
        <c:noMultiLvlLbl val="0"/>
      </c:catAx>
      <c:valAx>
        <c:axId val="-6004188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Aggregate</a:t>
                </a:r>
                <a:r>
                  <a:rPr lang="en-US" baseline="0"/>
                  <a:t> Capital Raised ($bn)</a:t>
                </a:r>
                <a:endParaRPr 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0413952"/>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1963"/>
          </a:xfrm>
          <a:prstGeom prst="rect">
            <a:avLst/>
          </a:prstGeom>
        </p:spPr>
        <p:txBody>
          <a:bodyPr vert="horz" lIns="91440" tIns="45720" rIns="91440" bIns="45720" rtlCol="0"/>
          <a:lstStyle>
            <a:lvl1pPr algn="r">
              <a:defRPr sz="1200"/>
            </a:lvl1pPr>
          </a:lstStyle>
          <a:p>
            <a:fld id="{3A360861-1613-4E5A-862D-C01C0A88C652}" type="datetimeFigureOut">
              <a:rPr lang="en-US" smtClean="0"/>
              <a:t>9/16/2015</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387850"/>
            <a:ext cx="5607050" cy="41560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525"/>
            <a:ext cx="3038475"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1963"/>
          </a:xfrm>
          <a:prstGeom prst="rect">
            <a:avLst/>
          </a:prstGeom>
        </p:spPr>
        <p:txBody>
          <a:bodyPr vert="horz" lIns="91440" tIns="45720" rIns="91440" bIns="45720" rtlCol="0" anchor="b"/>
          <a:lstStyle>
            <a:lvl1pPr algn="r">
              <a:defRPr sz="1200"/>
            </a:lvl1pPr>
          </a:lstStyle>
          <a:p>
            <a:fld id="{A5526634-1E50-452B-B1F3-E6DE0806868A}" type="slidenum">
              <a:rPr lang="en-US" smtClean="0"/>
              <a:t>‹#›</a:t>
            </a:fld>
            <a:endParaRPr lang="en-US"/>
          </a:p>
        </p:txBody>
      </p:sp>
    </p:spTree>
    <p:extLst>
      <p:ext uri="{BB962C8B-B14F-4D97-AF65-F5344CB8AC3E}">
        <p14:creationId xmlns:p14="http://schemas.microsoft.com/office/powerpoint/2010/main" val="2586451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526634-1E50-452B-B1F3-E6DE0806868A}" type="slidenum">
              <a:rPr lang="en-US" smtClean="0"/>
              <a:t>2</a:t>
            </a:fld>
            <a:endParaRPr lang="en-US"/>
          </a:p>
        </p:txBody>
      </p:sp>
    </p:spTree>
    <p:extLst>
      <p:ext uri="{BB962C8B-B14F-4D97-AF65-F5344CB8AC3E}">
        <p14:creationId xmlns:p14="http://schemas.microsoft.com/office/powerpoint/2010/main" val="3379258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526634-1E50-452B-B1F3-E6DE0806868A}" type="slidenum">
              <a:rPr lang="en-US" smtClean="0"/>
              <a:t>4</a:t>
            </a:fld>
            <a:endParaRPr lang="en-US"/>
          </a:p>
        </p:txBody>
      </p:sp>
    </p:spTree>
    <p:extLst>
      <p:ext uri="{BB962C8B-B14F-4D97-AF65-F5344CB8AC3E}">
        <p14:creationId xmlns:p14="http://schemas.microsoft.com/office/powerpoint/2010/main" val="3379258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BC4A7D-F156-4BF9-957C-EAE334B2B617}" type="datetimeFigureOut">
              <a:rPr lang="en-US" smtClean="0"/>
              <a:t>9/16/2015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83D21-CE82-44C0-BD59-928A77CC1221}" type="slidenum">
              <a:rPr lang="en-US" smtClean="0"/>
              <a:t>‹#›</a:t>
            </a:fld>
            <a:endParaRPr lang="en-US"/>
          </a:p>
        </p:txBody>
      </p:sp>
    </p:spTree>
    <p:extLst>
      <p:ext uri="{BB962C8B-B14F-4D97-AF65-F5344CB8AC3E}">
        <p14:creationId xmlns:p14="http://schemas.microsoft.com/office/powerpoint/2010/main" val="3073303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C4A7D-F156-4BF9-957C-EAE334B2B617}" type="datetimeFigureOut">
              <a:rPr lang="en-US" smtClean="0"/>
              <a:t>9/16/2015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83D21-CE82-44C0-BD59-928A77CC1221}" type="slidenum">
              <a:rPr lang="en-US" smtClean="0"/>
              <a:t>‹#›</a:t>
            </a:fld>
            <a:endParaRPr lang="en-US"/>
          </a:p>
        </p:txBody>
      </p:sp>
    </p:spTree>
    <p:extLst>
      <p:ext uri="{BB962C8B-B14F-4D97-AF65-F5344CB8AC3E}">
        <p14:creationId xmlns:p14="http://schemas.microsoft.com/office/powerpoint/2010/main" val="2729866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C4A7D-F156-4BF9-957C-EAE334B2B617}" type="datetimeFigureOut">
              <a:rPr lang="en-US" smtClean="0"/>
              <a:t>9/16/2015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83D21-CE82-44C0-BD59-928A77CC1221}" type="slidenum">
              <a:rPr lang="en-US" smtClean="0"/>
              <a:t>‹#›</a:t>
            </a:fld>
            <a:endParaRPr lang="en-US"/>
          </a:p>
        </p:txBody>
      </p:sp>
    </p:spTree>
    <p:extLst>
      <p:ext uri="{BB962C8B-B14F-4D97-AF65-F5344CB8AC3E}">
        <p14:creationId xmlns:p14="http://schemas.microsoft.com/office/powerpoint/2010/main" val="308320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C4A7D-F156-4BF9-957C-EAE334B2B617}" type="datetimeFigureOut">
              <a:rPr lang="en-US" smtClean="0"/>
              <a:t>9/16/2015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83D21-CE82-44C0-BD59-928A77CC1221}" type="slidenum">
              <a:rPr lang="en-US" smtClean="0"/>
              <a:t>‹#›</a:t>
            </a:fld>
            <a:endParaRPr lang="en-US"/>
          </a:p>
        </p:txBody>
      </p:sp>
    </p:spTree>
    <p:extLst>
      <p:ext uri="{BB962C8B-B14F-4D97-AF65-F5344CB8AC3E}">
        <p14:creationId xmlns:p14="http://schemas.microsoft.com/office/powerpoint/2010/main" val="228113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BC4A7D-F156-4BF9-957C-EAE334B2B617}" type="datetimeFigureOut">
              <a:rPr lang="en-US" smtClean="0"/>
              <a:t>9/16/2015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83D21-CE82-44C0-BD59-928A77CC1221}" type="slidenum">
              <a:rPr lang="en-US" smtClean="0"/>
              <a:t>‹#›</a:t>
            </a:fld>
            <a:endParaRPr lang="en-US"/>
          </a:p>
        </p:txBody>
      </p:sp>
    </p:spTree>
    <p:extLst>
      <p:ext uri="{BB962C8B-B14F-4D97-AF65-F5344CB8AC3E}">
        <p14:creationId xmlns:p14="http://schemas.microsoft.com/office/powerpoint/2010/main" val="1220775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BC4A7D-F156-4BF9-957C-EAE334B2B617}" type="datetimeFigureOut">
              <a:rPr lang="en-US" smtClean="0"/>
              <a:t>9/16/2015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83D21-CE82-44C0-BD59-928A77CC1221}" type="slidenum">
              <a:rPr lang="en-US" smtClean="0"/>
              <a:t>‹#›</a:t>
            </a:fld>
            <a:endParaRPr lang="en-US"/>
          </a:p>
        </p:txBody>
      </p:sp>
    </p:spTree>
    <p:extLst>
      <p:ext uri="{BB962C8B-B14F-4D97-AF65-F5344CB8AC3E}">
        <p14:creationId xmlns:p14="http://schemas.microsoft.com/office/powerpoint/2010/main" val="3882766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BC4A7D-F156-4BF9-957C-EAE334B2B617}" type="datetimeFigureOut">
              <a:rPr lang="en-US" smtClean="0"/>
              <a:t>9/16/2015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B83D21-CE82-44C0-BD59-928A77CC1221}" type="slidenum">
              <a:rPr lang="en-US" smtClean="0"/>
              <a:t>‹#›</a:t>
            </a:fld>
            <a:endParaRPr lang="en-US"/>
          </a:p>
        </p:txBody>
      </p:sp>
    </p:spTree>
    <p:extLst>
      <p:ext uri="{BB962C8B-B14F-4D97-AF65-F5344CB8AC3E}">
        <p14:creationId xmlns:p14="http://schemas.microsoft.com/office/powerpoint/2010/main" val="3586276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BC4A7D-F156-4BF9-957C-EAE334B2B617}" type="datetimeFigureOut">
              <a:rPr lang="en-US" smtClean="0"/>
              <a:t>9/16/2015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B83D21-CE82-44C0-BD59-928A77CC1221}" type="slidenum">
              <a:rPr lang="en-US" smtClean="0"/>
              <a:t>‹#›</a:t>
            </a:fld>
            <a:endParaRPr lang="en-US"/>
          </a:p>
        </p:txBody>
      </p:sp>
    </p:spTree>
    <p:extLst>
      <p:ext uri="{BB962C8B-B14F-4D97-AF65-F5344CB8AC3E}">
        <p14:creationId xmlns:p14="http://schemas.microsoft.com/office/powerpoint/2010/main" val="798334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BC4A7D-F156-4BF9-957C-EAE334B2B617}" type="datetimeFigureOut">
              <a:rPr lang="en-US" smtClean="0"/>
              <a:t>9/16/2015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B83D21-CE82-44C0-BD59-928A77CC1221}" type="slidenum">
              <a:rPr lang="en-US" smtClean="0"/>
              <a:t>‹#›</a:t>
            </a:fld>
            <a:endParaRPr lang="en-US"/>
          </a:p>
        </p:txBody>
      </p:sp>
    </p:spTree>
    <p:extLst>
      <p:ext uri="{BB962C8B-B14F-4D97-AF65-F5344CB8AC3E}">
        <p14:creationId xmlns:p14="http://schemas.microsoft.com/office/powerpoint/2010/main" val="3706631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C4A7D-F156-4BF9-957C-EAE334B2B617}" type="datetimeFigureOut">
              <a:rPr lang="en-US" smtClean="0"/>
              <a:t>9/16/2015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83D21-CE82-44C0-BD59-928A77CC1221}" type="slidenum">
              <a:rPr lang="en-US" smtClean="0"/>
              <a:t>‹#›</a:t>
            </a:fld>
            <a:endParaRPr lang="en-US"/>
          </a:p>
        </p:txBody>
      </p:sp>
    </p:spTree>
    <p:extLst>
      <p:ext uri="{BB962C8B-B14F-4D97-AF65-F5344CB8AC3E}">
        <p14:creationId xmlns:p14="http://schemas.microsoft.com/office/powerpoint/2010/main" val="3449170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C4A7D-F156-4BF9-957C-EAE334B2B617}" type="datetimeFigureOut">
              <a:rPr lang="en-US" smtClean="0"/>
              <a:t>9/16/2015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83D21-CE82-44C0-BD59-928A77CC1221}" type="slidenum">
              <a:rPr lang="en-US" smtClean="0"/>
              <a:t>‹#›</a:t>
            </a:fld>
            <a:endParaRPr lang="en-US"/>
          </a:p>
        </p:txBody>
      </p:sp>
    </p:spTree>
    <p:extLst>
      <p:ext uri="{BB962C8B-B14F-4D97-AF65-F5344CB8AC3E}">
        <p14:creationId xmlns:p14="http://schemas.microsoft.com/office/powerpoint/2010/main" val="781881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BC4A7D-F156-4BF9-957C-EAE334B2B617}" type="datetimeFigureOut">
              <a:rPr lang="en-US" smtClean="0"/>
              <a:t>9/16/2015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83D21-CE82-44C0-BD59-928A77CC1221}" type="slidenum">
              <a:rPr lang="en-US" smtClean="0"/>
              <a:t>‹#›</a:t>
            </a:fld>
            <a:endParaRPr lang="en-US"/>
          </a:p>
        </p:txBody>
      </p:sp>
    </p:spTree>
    <p:extLst>
      <p:ext uri="{BB962C8B-B14F-4D97-AF65-F5344CB8AC3E}">
        <p14:creationId xmlns:p14="http://schemas.microsoft.com/office/powerpoint/2010/main" val="281558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8600" y="228600"/>
            <a:ext cx="8534400" cy="6858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28600" y="228600"/>
            <a:ext cx="4267200" cy="685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Rectangle 11"/>
          <p:cNvSpPr/>
          <p:nvPr/>
        </p:nvSpPr>
        <p:spPr>
          <a:xfrm>
            <a:off x="228600" y="6477000"/>
            <a:ext cx="8534400" cy="2286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28600" y="6477000"/>
            <a:ext cx="4267200" cy="2286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TextBox 13"/>
          <p:cNvSpPr txBox="1"/>
          <p:nvPr/>
        </p:nvSpPr>
        <p:spPr>
          <a:xfrm>
            <a:off x="228600" y="6477000"/>
            <a:ext cx="4191000" cy="276999"/>
          </a:xfrm>
          <a:prstGeom prst="rect">
            <a:avLst/>
          </a:prstGeom>
          <a:noFill/>
        </p:spPr>
        <p:txBody>
          <a:bodyPr wrap="square" rtlCol="0">
            <a:spAutoFit/>
          </a:bodyPr>
          <a:lstStyle/>
          <a:p>
            <a:pPr algn="ctr"/>
            <a:r>
              <a:rPr lang="en-US" sz="1200" dirty="0" smtClean="0">
                <a:solidFill>
                  <a:schemeClr val="bg1"/>
                </a:solidFill>
              </a:rPr>
              <a:t>James D. Shilling</a:t>
            </a:r>
            <a:endParaRPr lang="en-US" sz="1200" dirty="0">
              <a:solidFill>
                <a:schemeClr val="bg1"/>
              </a:solidFill>
            </a:endParaRPr>
          </a:p>
        </p:txBody>
      </p:sp>
      <p:sp>
        <p:nvSpPr>
          <p:cNvPr id="15" name="TextBox 14"/>
          <p:cNvSpPr txBox="1"/>
          <p:nvPr/>
        </p:nvSpPr>
        <p:spPr>
          <a:xfrm>
            <a:off x="4572000" y="6477000"/>
            <a:ext cx="4191000" cy="276999"/>
          </a:xfrm>
          <a:prstGeom prst="rect">
            <a:avLst/>
          </a:prstGeom>
          <a:noFill/>
        </p:spPr>
        <p:txBody>
          <a:bodyPr wrap="square" rtlCol="0">
            <a:spAutoFit/>
          </a:bodyPr>
          <a:lstStyle/>
          <a:p>
            <a:pPr algn="ctr"/>
            <a:r>
              <a:rPr lang="en-US" sz="1200" dirty="0" smtClean="0">
                <a:solidFill>
                  <a:schemeClr val="bg1"/>
                </a:solidFill>
              </a:rPr>
              <a:t>The Impact of Rising Interest Rates on Real Estate Values</a:t>
            </a:r>
            <a:endParaRPr lang="en-US" sz="1200" dirty="0">
              <a:solidFill>
                <a:schemeClr val="bg1"/>
              </a:solidFill>
            </a:endParaRPr>
          </a:p>
        </p:txBody>
      </p:sp>
      <p:sp>
        <p:nvSpPr>
          <p:cNvPr id="2" name="Rectangle 1"/>
          <p:cNvSpPr/>
          <p:nvPr/>
        </p:nvSpPr>
        <p:spPr>
          <a:xfrm>
            <a:off x="609600" y="2285999"/>
            <a:ext cx="7848600" cy="1030307"/>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09600" y="2362200"/>
            <a:ext cx="7848600" cy="954107"/>
          </a:xfrm>
          <a:prstGeom prst="rect">
            <a:avLst/>
          </a:prstGeom>
          <a:noFill/>
        </p:spPr>
        <p:txBody>
          <a:bodyPr wrap="square" rtlCol="0">
            <a:spAutoFit/>
          </a:bodyPr>
          <a:lstStyle/>
          <a:p>
            <a:pPr algn="ctr"/>
            <a:r>
              <a:rPr lang="en-US" sz="2800" b="1" dirty="0" smtClean="0">
                <a:solidFill>
                  <a:schemeClr val="bg1"/>
                </a:solidFill>
              </a:rPr>
              <a:t>The </a:t>
            </a:r>
            <a:r>
              <a:rPr lang="en-US" sz="2800" b="1" dirty="0">
                <a:solidFill>
                  <a:schemeClr val="bg1"/>
                </a:solidFill>
              </a:rPr>
              <a:t>Impact of Rising Interest Rates on Real Estate </a:t>
            </a:r>
            <a:r>
              <a:rPr lang="en-US" sz="2800" b="1" dirty="0" smtClean="0">
                <a:solidFill>
                  <a:schemeClr val="bg1"/>
                </a:solidFill>
              </a:rPr>
              <a:t>Values</a:t>
            </a:r>
            <a:endParaRPr lang="en-US" sz="2800" dirty="0">
              <a:solidFill>
                <a:schemeClr val="bg1"/>
              </a:solidFill>
            </a:endParaRPr>
          </a:p>
        </p:txBody>
      </p:sp>
      <p:sp>
        <p:nvSpPr>
          <p:cNvPr id="4" name="TextBox 3"/>
          <p:cNvSpPr txBox="1"/>
          <p:nvPr/>
        </p:nvSpPr>
        <p:spPr>
          <a:xfrm>
            <a:off x="609600" y="3429000"/>
            <a:ext cx="7924800" cy="1661993"/>
          </a:xfrm>
          <a:prstGeom prst="rect">
            <a:avLst/>
          </a:prstGeom>
          <a:noFill/>
        </p:spPr>
        <p:txBody>
          <a:bodyPr wrap="square" rtlCol="0">
            <a:spAutoFit/>
          </a:bodyPr>
          <a:lstStyle/>
          <a:p>
            <a:pPr algn="ctr"/>
            <a:r>
              <a:rPr lang="en-US" sz="2400" dirty="0" smtClean="0"/>
              <a:t>James D. Shilling</a:t>
            </a:r>
          </a:p>
          <a:p>
            <a:endParaRPr lang="en-US" dirty="0"/>
          </a:p>
          <a:p>
            <a:pPr algn="ctr"/>
            <a:r>
              <a:rPr lang="en-US" dirty="0" smtClean="0"/>
              <a:t>DePaul University</a:t>
            </a:r>
          </a:p>
          <a:p>
            <a:pPr algn="ctr"/>
            <a:endParaRPr lang="en-US" dirty="0"/>
          </a:p>
          <a:p>
            <a:pPr algn="ctr"/>
            <a:r>
              <a:rPr lang="en-US" sz="2400" dirty="0" smtClean="0"/>
              <a:t>September 17, 2015</a:t>
            </a:r>
          </a:p>
        </p:txBody>
      </p:sp>
    </p:spTree>
    <p:extLst>
      <p:ext uri="{BB962C8B-B14F-4D97-AF65-F5344CB8AC3E}">
        <p14:creationId xmlns:p14="http://schemas.microsoft.com/office/powerpoint/2010/main" val="34710790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28600" y="6477000"/>
            <a:ext cx="8534400" cy="2286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28600" y="6477000"/>
            <a:ext cx="4267200" cy="2286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TextBox 13"/>
          <p:cNvSpPr txBox="1"/>
          <p:nvPr/>
        </p:nvSpPr>
        <p:spPr>
          <a:xfrm>
            <a:off x="228600" y="6477000"/>
            <a:ext cx="4191000" cy="276999"/>
          </a:xfrm>
          <a:prstGeom prst="rect">
            <a:avLst/>
          </a:prstGeom>
          <a:noFill/>
        </p:spPr>
        <p:txBody>
          <a:bodyPr wrap="square" rtlCol="0">
            <a:spAutoFit/>
          </a:bodyPr>
          <a:lstStyle/>
          <a:p>
            <a:pPr algn="ctr"/>
            <a:r>
              <a:rPr lang="en-US" sz="1200" dirty="0" smtClean="0">
                <a:solidFill>
                  <a:schemeClr val="bg1"/>
                </a:solidFill>
              </a:rPr>
              <a:t>James D. Shilling</a:t>
            </a:r>
            <a:endParaRPr lang="en-US" sz="1200" dirty="0">
              <a:solidFill>
                <a:schemeClr val="bg1"/>
              </a:solidFill>
            </a:endParaRPr>
          </a:p>
        </p:txBody>
      </p:sp>
      <p:sp>
        <p:nvSpPr>
          <p:cNvPr id="15" name="TextBox 14"/>
          <p:cNvSpPr txBox="1"/>
          <p:nvPr/>
        </p:nvSpPr>
        <p:spPr>
          <a:xfrm>
            <a:off x="4572000" y="6477000"/>
            <a:ext cx="4191000" cy="276999"/>
          </a:xfrm>
          <a:prstGeom prst="rect">
            <a:avLst/>
          </a:prstGeom>
          <a:noFill/>
        </p:spPr>
        <p:txBody>
          <a:bodyPr wrap="square" rtlCol="0">
            <a:spAutoFit/>
          </a:bodyPr>
          <a:lstStyle/>
          <a:p>
            <a:pPr algn="ctr"/>
            <a:r>
              <a:rPr lang="en-US" sz="1200" dirty="0" smtClean="0">
                <a:solidFill>
                  <a:schemeClr val="bg1"/>
                </a:solidFill>
              </a:rPr>
              <a:t>The Impact of Rising Interest Rates on Real Estate Values</a:t>
            </a:r>
            <a:endParaRPr lang="en-US" sz="1200" dirty="0">
              <a:solidFill>
                <a:schemeClr val="bg1"/>
              </a:solidFill>
            </a:endParaRPr>
          </a:p>
        </p:txBody>
      </p:sp>
      <p:sp>
        <p:nvSpPr>
          <p:cNvPr id="11" name="Rectangle 10"/>
          <p:cNvSpPr/>
          <p:nvPr/>
        </p:nvSpPr>
        <p:spPr>
          <a:xfrm>
            <a:off x="228600" y="228600"/>
            <a:ext cx="8534400" cy="16002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28600" y="228600"/>
            <a:ext cx="4267200" cy="685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TextBox 16"/>
          <p:cNvSpPr txBox="1"/>
          <p:nvPr/>
        </p:nvSpPr>
        <p:spPr>
          <a:xfrm>
            <a:off x="228600" y="1123890"/>
            <a:ext cx="8534400" cy="400110"/>
          </a:xfrm>
          <a:prstGeom prst="rect">
            <a:avLst/>
          </a:prstGeom>
          <a:noFill/>
        </p:spPr>
        <p:txBody>
          <a:bodyPr wrap="square" rtlCol="0">
            <a:spAutoFit/>
          </a:bodyPr>
          <a:lstStyle/>
          <a:p>
            <a:r>
              <a:rPr lang="en-US" sz="2000" dirty="0">
                <a:solidFill>
                  <a:schemeClr val="bg1"/>
                </a:solidFill>
              </a:rPr>
              <a:t> </a:t>
            </a:r>
            <a:r>
              <a:rPr lang="en-US" sz="2000" dirty="0" smtClean="0">
                <a:solidFill>
                  <a:schemeClr val="bg1"/>
                </a:solidFill>
              </a:rPr>
              <a:t>Industrial … </a:t>
            </a:r>
            <a:endParaRPr lang="en-US" sz="2000" dirty="0" smtClean="0">
              <a:solidFill>
                <a:schemeClr val="bg1"/>
              </a:solidFill>
            </a:endParaRPr>
          </a:p>
        </p:txBody>
      </p:sp>
      <p:sp>
        <p:nvSpPr>
          <p:cNvPr id="19" name="TextBox 18"/>
          <p:cNvSpPr txBox="1"/>
          <p:nvPr/>
        </p:nvSpPr>
        <p:spPr>
          <a:xfrm>
            <a:off x="457200" y="228600"/>
            <a:ext cx="4038600" cy="292388"/>
          </a:xfrm>
          <a:prstGeom prst="rect">
            <a:avLst/>
          </a:prstGeom>
          <a:noFill/>
        </p:spPr>
        <p:txBody>
          <a:bodyPr wrap="square" rtlCol="0">
            <a:spAutoFit/>
          </a:bodyPr>
          <a:lstStyle/>
          <a:p>
            <a:pPr algn="r"/>
            <a:r>
              <a:rPr lang="en-US" sz="1300" b="1" dirty="0" smtClean="0">
                <a:solidFill>
                  <a:schemeClr val="bg1"/>
                </a:solidFill>
              </a:rPr>
              <a:t>Effects on Individual Markets</a:t>
            </a:r>
            <a:endParaRPr lang="en-US" sz="1300" b="1" dirty="0">
              <a:solidFill>
                <a:schemeClr val="bg1"/>
              </a:solidFill>
            </a:endParaRPr>
          </a:p>
        </p:txBody>
      </p:sp>
      <p:sp>
        <p:nvSpPr>
          <p:cNvPr id="20" name="TextBox 19"/>
          <p:cNvSpPr txBox="1"/>
          <p:nvPr/>
        </p:nvSpPr>
        <p:spPr>
          <a:xfrm>
            <a:off x="457200" y="469612"/>
            <a:ext cx="4038600" cy="292388"/>
          </a:xfrm>
          <a:prstGeom prst="rect">
            <a:avLst/>
          </a:prstGeom>
          <a:noFill/>
        </p:spPr>
        <p:txBody>
          <a:bodyPr wrap="square" rtlCol="0">
            <a:spAutoFit/>
          </a:bodyPr>
          <a:lstStyle/>
          <a:p>
            <a:pPr algn="r"/>
            <a:r>
              <a:rPr lang="en-US" sz="1300" b="1" dirty="0" smtClean="0">
                <a:solidFill>
                  <a:schemeClr val="bg1"/>
                </a:solidFill>
              </a:rPr>
              <a:t>Words and</a:t>
            </a:r>
            <a:r>
              <a:rPr lang="en-US" sz="1300" b="1" dirty="0">
                <a:solidFill>
                  <a:schemeClr val="bg1"/>
                </a:solidFill>
              </a:rPr>
              <a:t> </a:t>
            </a:r>
            <a:r>
              <a:rPr lang="en-US" sz="1300" b="1" dirty="0" smtClean="0">
                <a:solidFill>
                  <a:schemeClr val="bg1"/>
                </a:solidFill>
              </a:rPr>
              <a:t>Numbers</a:t>
            </a:r>
            <a:endParaRPr lang="en-US" sz="1300" b="1" dirty="0">
              <a:solidFill>
                <a:schemeClr val="bg1"/>
              </a:solidFill>
            </a:endParaRPr>
          </a:p>
        </p:txBody>
      </p:sp>
      <p:sp>
        <p:nvSpPr>
          <p:cNvPr id="18" name="TextBox 17"/>
          <p:cNvSpPr txBox="1"/>
          <p:nvPr/>
        </p:nvSpPr>
        <p:spPr>
          <a:xfrm>
            <a:off x="228600" y="1905000"/>
            <a:ext cx="8534400" cy="3631763"/>
          </a:xfrm>
          <a:prstGeom prst="rect">
            <a:avLst/>
          </a:prstGeom>
          <a:noFill/>
        </p:spPr>
        <p:txBody>
          <a:bodyPr wrap="square" rtlCol="0">
            <a:spAutoFit/>
          </a:bodyPr>
          <a:lstStyle/>
          <a:p>
            <a:r>
              <a:rPr lang="en-US" sz="2000" dirty="0" smtClean="0"/>
              <a:t>Words</a:t>
            </a:r>
            <a:endParaRPr lang="en-US" sz="2000" dirty="0"/>
          </a:p>
          <a:p>
            <a:pPr marL="342900" indent="-342900">
              <a:buFont typeface="Arial" panose="020B0604020202020204" pitchFamily="34" charset="0"/>
              <a:buChar char="•"/>
            </a:pPr>
            <a:r>
              <a:rPr lang="en-US" sz="2000" dirty="0" smtClean="0"/>
              <a:t>Counselors of Real Estate, 2015-16 Top Issue Affecting U.S. Real Estate</a:t>
            </a:r>
          </a:p>
          <a:p>
            <a:pPr lvl="1"/>
            <a:endParaRPr lang="en-US" dirty="0" smtClean="0"/>
          </a:p>
          <a:p>
            <a:pPr lvl="1"/>
            <a:r>
              <a:rPr lang="en-US" sz="1400" dirty="0" smtClean="0"/>
              <a:t>Large number of retiring Baby Boomers and the Millennials will have the greatest impact on real estate through the lifestyles they choose in the coming years.  </a:t>
            </a:r>
          </a:p>
          <a:p>
            <a:pPr lvl="1"/>
            <a:endParaRPr lang="en-US" sz="1400" dirty="0"/>
          </a:p>
          <a:p>
            <a:pPr lvl="1"/>
            <a:r>
              <a:rPr lang="en-US" sz="1400" dirty="0" smtClean="0"/>
              <a:t>The real estate and service sectors targeting each group are adapting – medical facilities, retail, office, and entertainment venues, as well as infrastructure and </a:t>
            </a:r>
            <a:r>
              <a:rPr lang="en-US" sz="1400" dirty="0" smtClean="0"/>
              <a:t>distribution facilities.  </a:t>
            </a:r>
          </a:p>
          <a:p>
            <a:pPr lvl="1"/>
            <a:endParaRPr lang="en-US" sz="2000" dirty="0" smtClean="0"/>
          </a:p>
          <a:p>
            <a:pPr marL="342900" indent="-342900">
              <a:buFont typeface="Arial" panose="020B0604020202020204" pitchFamily="34" charset="0"/>
              <a:buChar char="•"/>
            </a:pPr>
            <a:r>
              <a:rPr lang="en-US" sz="2000" dirty="0" smtClean="0"/>
              <a:t>A supporting shock</a:t>
            </a:r>
          </a:p>
          <a:p>
            <a:pPr marL="342900" indent="-342900">
              <a:buFont typeface="Arial" panose="020B0604020202020204" pitchFamily="34" charset="0"/>
              <a:buChar char="•"/>
            </a:pPr>
            <a:endParaRPr lang="en-US" sz="2000" dirty="0" smtClean="0"/>
          </a:p>
          <a:p>
            <a:pPr lvl="1"/>
            <a:r>
              <a:rPr lang="en-US" sz="1400" dirty="0" smtClean="0"/>
              <a:t>A positive aggregate </a:t>
            </a:r>
            <a:r>
              <a:rPr lang="en-US" sz="1400" dirty="0" smtClean="0"/>
              <a:t>supply shock from lower oil prices is good news for consumers and the US economy.  However, prices are falling partly because of worries about a global economic slowdown.  It is conceivable that bad news from China could trigger a rise in risk aversion.</a:t>
            </a:r>
            <a:endParaRPr lang="en-US" sz="1400" dirty="0" smtClean="0"/>
          </a:p>
        </p:txBody>
      </p:sp>
    </p:spTree>
    <p:extLst>
      <p:ext uri="{BB962C8B-B14F-4D97-AF65-F5344CB8AC3E}">
        <p14:creationId xmlns:p14="http://schemas.microsoft.com/office/powerpoint/2010/main" val="8599089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28600" y="6477000"/>
            <a:ext cx="8534400" cy="2286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28600" y="6477000"/>
            <a:ext cx="4267200" cy="2286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TextBox 13"/>
          <p:cNvSpPr txBox="1"/>
          <p:nvPr/>
        </p:nvSpPr>
        <p:spPr>
          <a:xfrm>
            <a:off x="228600" y="6477000"/>
            <a:ext cx="4191000" cy="276999"/>
          </a:xfrm>
          <a:prstGeom prst="rect">
            <a:avLst/>
          </a:prstGeom>
          <a:noFill/>
        </p:spPr>
        <p:txBody>
          <a:bodyPr wrap="square" rtlCol="0">
            <a:spAutoFit/>
          </a:bodyPr>
          <a:lstStyle/>
          <a:p>
            <a:pPr algn="ctr"/>
            <a:r>
              <a:rPr lang="en-US" sz="1200" dirty="0" smtClean="0">
                <a:solidFill>
                  <a:schemeClr val="bg1"/>
                </a:solidFill>
              </a:rPr>
              <a:t>James D. Shilling</a:t>
            </a:r>
            <a:endParaRPr lang="en-US" sz="1200" dirty="0">
              <a:solidFill>
                <a:schemeClr val="bg1"/>
              </a:solidFill>
            </a:endParaRPr>
          </a:p>
        </p:txBody>
      </p:sp>
      <p:sp>
        <p:nvSpPr>
          <p:cNvPr id="15" name="TextBox 14"/>
          <p:cNvSpPr txBox="1"/>
          <p:nvPr/>
        </p:nvSpPr>
        <p:spPr>
          <a:xfrm>
            <a:off x="4572000" y="6477000"/>
            <a:ext cx="4191000" cy="276999"/>
          </a:xfrm>
          <a:prstGeom prst="rect">
            <a:avLst/>
          </a:prstGeom>
          <a:noFill/>
        </p:spPr>
        <p:txBody>
          <a:bodyPr wrap="square" rtlCol="0">
            <a:spAutoFit/>
          </a:bodyPr>
          <a:lstStyle/>
          <a:p>
            <a:pPr algn="ctr"/>
            <a:r>
              <a:rPr lang="en-US" sz="1200" dirty="0" smtClean="0">
                <a:solidFill>
                  <a:schemeClr val="bg1"/>
                </a:solidFill>
              </a:rPr>
              <a:t>The Impact of Rising Interest Rates on Real Estate Values</a:t>
            </a:r>
            <a:endParaRPr lang="en-US" sz="1200" dirty="0">
              <a:solidFill>
                <a:schemeClr val="bg1"/>
              </a:solidFill>
            </a:endParaRPr>
          </a:p>
        </p:txBody>
      </p:sp>
      <p:sp>
        <p:nvSpPr>
          <p:cNvPr id="11" name="Rectangle 10"/>
          <p:cNvSpPr/>
          <p:nvPr/>
        </p:nvSpPr>
        <p:spPr>
          <a:xfrm>
            <a:off x="228600" y="228600"/>
            <a:ext cx="8534400" cy="16002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28600" y="228600"/>
            <a:ext cx="4267200" cy="685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TextBox 16"/>
          <p:cNvSpPr txBox="1"/>
          <p:nvPr/>
        </p:nvSpPr>
        <p:spPr>
          <a:xfrm>
            <a:off x="228600" y="1123890"/>
            <a:ext cx="8534400" cy="400110"/>
          </a:xfrm>
          <a:prstGeom prst="rect">
            <a:avLst/>
          </a:prstGeom>
          <a:noFill/>
        </p:spPr>
        <p:txBody>
          <a:bodyPr wrap="square" rtlCol="0">
            <a:spAutoFit/>
          </a:bodyPr>
          <a:lstStyle/>
          <a:p>
            <a:r>
              <a:rPr lang="en-US" sz="2000" dirty="0">
                <a:solidFill>
                  <a:schemeClr val="bg1"/>
                </a:solidFill>
              </a:rPr>
              <a:t> </a:t>
            </a:r>
            <a:r>
              <a:rPr lang="en-US" sz="2000" dirty="0" smtClean="0">
                <a:solidFill>
                  <a:schemeClr val="bg1"/>
                </a:solidFill>
              </a:rPr>
              <a:t>Housing markets </a:t>
            </a:r>
            <a:r>
              <a:rPr lang="en-US" sz="2000" dirty="0" smtClean="0">
                <a:solidFill>
                  <a:schemeClr val="bg1"/>
                </a:solidFill>
              </a:rPr>
              <a:t>. </a:t>
            </a:r>
            <a:r>
              <a:rPr lang="en-US" sz="2000" dirty="0">
                <a:solidFill>
                  <a:schemeClr val="bg1"/>
                </a:solidFill>
              </a:rPr>
              <a:t>. .</a:t>
            </a:r>
            <a:endParaRPr lang="en-US" sz="2000" dirty="0" smtClean="0">
              <a:solidFill>
                <a:schemeClr val="bg1"/>
              </a:solidFill>
            </a:endParaRPr>
          </a:p>
        </p:txBody>
      </p:sp>
      <p:sp>
        <p:nvSpPr>
          <p:cNvPr id="19" name="TextBox 18"/>
          <p:cNvSpPr txBox="1"/>
          <p:nvPr/>
        </p:nvSpPr>
        <p:spPr>
          <a:xfrm>
            <a:off x="457200" y="228600"/>
            <a:ext cx="4038600" cy="292388"/>
          </a:xfrm>
          <a:prstGeom prst="rect">
            <a:avLst/>
          </a:prstGeom>
          <a:noFill/>
        </p:spPr>
        <p:txBody>
          <a:bodyPr wrap="square" rtlCol="0">
            <a:spAutoFit/>
          </a:bodyPr>
          <a:lstStyle/>
          <a:p>
            <a:pPr algn="r"/>
            <a:r>
              <a:rPr lang="en-US" sz="1300" b="1" dirty="0" smtClean="0">
                <a:solidFill>
                  <a:schemeClr val="bg1"/>
                </a:solidFill>
              </a:rPr>
              <a:t>Effects on Individual Markets</a:t>
            </a:r>
            <a:endParaRPr lang="en-US" sz="1300" b="1" dirty="0">
              <a:solidFill>
                <a:schemeClr val="bg1"/>
              </a:solidFill>
            </a:endParaRPr>
          </a:p>
        </p:txBody>
      </p:sp>
      <p:sp>
        <p:nvSpPr>
          <p:cNvPr id="20" name="TextBox 19"/>
          <p:cNvSpPr txBox="1"/>
          <p:nvPr/>
        </p:nvSpPr>
        <p:spPr>
          <a:xfrm>
            <a:off x="457200" y="469612"/>
            <a:ext cx="4038600" cy="292388"/>
          </a:xfrm>
          <a:prstGeom prst="rect">
            <a:avLst/>
          </a:prstGeom>
          <a:noFill/>
        </p:spPr>
        <p:txBody>
          <a:bodyPr wrap="square" rtlCol="0">
            <a:spAutoFit/>
          </a:bodyPr>
          <a:lstStyle/>
          <a:p>
            <a:pPr algn="r"/>
            <a:r>
              <a:rPr lang="en-US" sz="1300" b="1" dirty="0" smtClean="0">
                <a:solidFill>
                  <a:schemeClr val="bg1"/>
                </a:solidFill>
              </a:rPr>
              <a:t>Words and</a:t>
            </a:r>
            <a:r>
              <a:rPr lang="en-US" sz="1300" b="1" dirty="0">
                <a:solidFill>
                  <a:schemeClr val="bg1"/>
                </a:solidFill>
              </a:rPr>
              <a:t> </a:t>
            </a:r>
            <a:r>
              <a:rPr lang="en-US" sz="1300" b="1" dirty="0" smtClean="0">
                <a:solidFill>
                  <a:schemeClr val="bg1"/>
                </a:solidFill>
              </a:rPr>
              <a:t>Numbers</a:t>
            </a:r>
            <a:endParaRPr lang="en-US" sz="1300" b="1" dirty="0">
              <a:solidFill>
                <a:schemeClr val="bg1"/>
              </a:solidFill>
            </a:endParaRPr>
          </a:p>
        </p:txBody>
      </p:sp>
      <p:sp>
        <p:nvSpPr>
          <p:cNvPr id="18" name="TextBox 17"/>
          <p:cNvSpPr txBox="1"/>
          <p:nvPr/>
        </p:nvSpPr>
        <p:spPr>
          <a:xfrm>
            <a:off x="228600" y="1828800"/>
            <a:ext cx="8534400" cy="4431983"/>
          </a:xfrm>
          <a:prstGeom prst="rect">
            <a:avLst/>
          </a:prstGeom>
          <a:noFill/>
        </p:spPr>
        <p:txBody>
          <a:bodyPr wrap="square" rtlCol="0">
            <a:spAutoFit/>
          </a:bodyPr>
          <a:lstStyle/>
          <a:p>
            <a:r>
              <a:rPr lang="en-US" sz="2000" dirty="0" smtClean="0"/>
              <a:t>Words</a:t>
            </a:r>
            <a:endParaRPr lang="en-US" sz="2000" dirty="0" smtClean="0"/>
          </a:p>
          <a:p>
            <a:pPr marL="342900" indent="-342900">
              <a:buFont typeface="Arial" panose="020B0604020202020204" pitchFamily="34" charset="0"/>
              <a:buChar char="•"/>
            </a:pPr>
            <a:r>
              <a:rPr lang="en-US" sz="2000" dirty="0" smtClean="0"/>
              <a:t>Christina </a:t>
            </a:r>
            <a:r>
              <a:rPr lang="en-US" sz="2000" dirty="0" err="1" smtClean="0"/>
              <a:t>Romer</a:t>
            </a:r>
            <a:r>
              <a:rPr lang="en-US" sz="2000" dirty="0" smtClean="0"/>
              <a:t>, December 5, 2011</a:t>
            </a:r>
            <a:endParaRPr lang="en-US" sz="2000" dirty="0"/>
          </a:p>
          <a:p>
            <a:pPr marL="342900" indent="-342900">
              <a:buFont typeface="Arial" panose="020B0604020202020204" pitchFamily="34" charset="0"/>
              <a:buChar char="•"/>
            </a:pPr>
            <a:endParaRPr lang="en-US" sz="2000" dirty="0" smtClean="0"/>
          </a:p>
          <a:p>
            <a:pPr lvl="1"/>
            <a:r>
              <a:rPr lang="en-US" sz="1400" dirty="0" smtClean="0"/>
              <a:t>Normally, residential investment is a big source of the surge in demand and growth coming out of a recession.  That is true because normally recessions result from tight monetary policy, which raises interest rates and crunches housing.  But the recent recession obviously didn’t follow this usual pattern.  </a:t>
            </a:r>
          </a:p>
          <a:p>
            <a:pPr lvl="1"/>
            <a:endParaRPr lang="en-US" sz="1400" dirty="0"/>
          </a:p>
          <a:p>
            <a:pPr lvl="1"/>
            <a:r>
              <a:rPr lang="en-US" sz="1400" dirty="0" smtClean="0"/>
              <a:t>Of course, we will eventually need to build more houses.  Population growth and general recovery will gradually work off the excess inventory, and construction will pick up again.  But I </a:t>
            </a:r>
            <a:r>
              <a:rPr lang="en-US" sz="1400" dirty="0" smtClean="0"/>
              <a:t>fear that day is still a long way off.  As a result, we will be missing a key source of demand for the foreseeable future.</a:t>
            </a:r>
          </a:p>
          <a:p>
            <a:pPr lvl="1"/>
            <a:endParaRPr lang="en-US" sz="1400" dirty="0"/>
          </a:p>
          <a:p>
            <a:pPr marL="285750" indent="-285750">
              <a:buFont typeface="Arial" panose="020B0604020202020204" pitchFamily="34" charset="0"/>
              <a:buChar char="•"/>
            </a:pPr>
            <a:r>
              <a:rPr lang="en-US" sz="2000" dirty="0"/>
              <a:t>A </a:t>
            </a:r>
            <a:r>
              <a:rPr lang="en-US" sz="2000" dirty="0" smtClean="0"/>
              <a:t>negative shock (see </a:t>
            </a:r>
            <a:r>
              <a:rPr lang="en-US" sz="2000" dirty="0" err="1" smtClean="0"/>
              <a:t>Hendershott</a:t>
            </a:r>
            <a:r>
              <a:rPr lang="en-US" sz="2000" dirty="0" smtClean="0"/>
              <a:t>, Lee, and Shilling, Wall Street Journal, February 26, 2014)</a:t>
            </a:r>
            <a:endParaRPr lang="en-US" sz="1400" dirty="0" smtClean="0"/>
          </a:p>
          <a:p>
            <a:pPr lvl="1"/>
            <a:endParaRPr lang="en-US" sz="1400" dirty="0"/>
          </a:p>
          <a:p>
            <a:pPr lvl="1"/>
            <a:r>
              <a:rPr lang="en-US" sz="1400" dirty="0"/>
              <a:t>As interest rates begin to rise from their record lows of the past two years, more homeowners with a 3.5% rate will find it less appealing to sell their home when faced with buying their next one at, say, a 5.5% or 6% rate. Millions of homeowners could face so-called “lock in” from low interest rates, especially if rates rise sharply in the coming years, potentially curbing housing demand</a:t>
            </a:r>
            <a:r>
              <a:rPr lang="en-US" sz="1400" dirty="0" smtClean="0"/>
              <a:t>.  </a:t>
            </a:r>
            <a:endParaRPr lang="en-US" sz="1400" dirty="0" smtClean="0"/>
          </a:p>
        </p:txBody>
      </p:sp>
    </p:spTree>
    <p:extLst>
      <p:ext uri="{BB962C8B-B14F-4D97-AF65-F5344CB8AC3E}">
        <p14:creationId xmlns:p14="http://schemas.microsoft.com/office/powerpoint/2010/main" val="8599089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28600" y="6477000"/>
            <a:ext cx="8534400" cy="2286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28600" y="6477000"/>
            <a:ext cx="4267200" cy="2286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TextBox 13"/>
          <p:cNvSpPr txBox="1"/>
          <p:nvPr/>
        </p:nvSpPr>
        <p:spPr>
          <a:xfrm>
            <a:off x="228600" y="6477000"/>
            <a:ext cx="4191000" cy="276999"/>
          </a:xfrm>
          <a:prstGeom prst="rect">
            <a:avLst/>
          </a:prstGeom>
          <a:noFill/>
        </p:spPr>
        <p:txBody>
          <a:bodyPr wrap="square" rtlCol="0">
            <a:spAutoFit/>
          </a:bodyPr>
          <a:lstStyle/>
          <a:p>
            <a:pPr algn="ctr"/>
            <a:r>
              <a:rPr lang="en-US" sz="1200" dirty="0" smtClean="0">
                <a:solidFill>
                  <a:schemeClr val="bg1"/>
                </a:solidFill>
              </a:rPr>
              <a:t>James D. Shilling</a:t>
            </a:r>
            <a:endParaRPr lang="en-US" sz="1200" dirty="0">
              <a:solidFill>
                <a:schemeClr val="bg1"/>
              </a:solidFill>
            </a:endParaRPr>
          </a:p>
        </p:txBody>
      </p:sp>
      <p:sp>
        <p:nvSpPr>
          <p:cNvPr id="15" name="TextBox 14"/>
          <p:cNvSpPr txBox="1"/>
          <p:nvPr/>
        </p:nvSpPr>
        <p:spPr>
          <a:xfrm>
            <a:off x="4572000" y="6477000"/>
            <a:ext cx="4191000" cy="276999"/>
          </a:xfrm>
          <a:prstGeom prst="rect">
            <a:avLst/>
          </a:prstGeom>
          <a:noFill/>
        </p:spPr>
        <p:txBody>
          <a:bodyPr wrap="square" rtlCol="0">
            <a:spAutoFit/>
          </a:bodyPr>
          <a:lstStyle/>
          <a:p>
            <a:pPr algn="ctr"/>
            <a:r>
              <a:rPr lang="en-US" sz="1200" dirty="0" smtClean="0">
                <a:solidFill>
                  <a:schemeClr val="bg1"/>
                </a:solidFill>
              </a:rPr>
              <a:t>The Impact of Rising Interest Rates on Real Estate Values</a:t>
            </a:r>
            <a:endParaRPr lang="en-US" sz="1200" dirty="0">
              <a:solidFill>
                <a:schemeClr val="bg1"/>
              </a:solidFill>
            </a:endParaRPr>
          </a:p>
        </p:txBody>
      </p:sp>
      <p:sp>
        <p:nvSpPr>
          <p:cNvPr id="11" name="Rectangle 10"/>
          <p:cNvSpPr/>
          <p:nvPr/>
        </p:nvSpPr>
        <p:spPr>
          <a:xfrm>
            <a:off x="228600" y="228600"/>
            <a:ext cx="8534400" cy="16002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28600" y="228600"/>
            <a:ext cx="4267200" cy="685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TextBox 16"/>
          <p:cNvSpPr txBox="1"/>
          <p:nvPr/>
        </p:nvSpPr>
        <p:spPr>
          <a:xfrm>
            <a:off x="228600" y="1123890"/>
            <a:ext cx="8534400" cy="400110"/>
          </a:xfrm>
          <a:prstGeom prst="rect">
            <a:avLst/>
          </a:prstGeom>
          <a:noFill/>
        </p:spPr>
        <p:txBody>
          <a:bodyPr wrap="square" rtlCol="0">
            <a:spAutoFit/>
          </a:bodyPr>
          <a:lstStyle/>
          <a:p>
            <a:r>
              <a:rPr lang="en-US" sz="2000" dirty="0">
                <a:solidFill>
                  <a:schemeClr val="bg1"/>
                </a:solidFill>
              </a:rPr>
              <a:t> </a:t>
            </a:r>
            <a:r>
              <a:rPr lang="en-US" sz="2000" dirty="0" smtClean="0">
                <a:solidFill>
                  <a:schemeClr val="bg1"/>
                </a:solidFill>
              </a:rPr>
              <a:t>Most likely inference </a:t>
            </a:r>
            <a:r>
              <a:rPr lang="en-US" sz="2000" dirty="0" smtClean="0">
                <a:solidFill>
                  <a:schemeClr val="bg1"/>
                </a:solidFill>
              </a:rPr>
              <a:t>. </a:t>
            </a:r>
            <a:r>
              <a:rPr lang="en-US" sz="2000" dirty="0">
                <a:solidFill>
                  <a:schemeClr val="bg1"/>
                </a:solidFill>
              </a:rPr>
              <a:t>. .</a:t>
            </a:r>
            <a:endParaRPr lang="en-US" sz="2000" dirty="0" smtClean="0">
              <a:solidFill>
                <a:schemeClr val="bg1"/>
              </a:solidFill>
            </a:endParaRPr>
          </a:p>
        </p:txBody>
      </p:sp>
      <p:sp>
        <p:nvSpPr>
          <p:cNvPr id="19" name="TextBox 18"/>
          <p:cNvSpPr txBox="1"/>
          <p:nvPr/>
        </p:nvSpPr>
        <p:spPr>
          <a:xfrm>
            <a:off x="457200" y="228600"/>
            <a:ext cx="4038600" cy="292388"/>
          </a:xfrm>
          <a:prstGeom prst="rect">
            <a:avLst/>
          </a:prstGeom>
          <a:noFill/>
        </p:spPr>
        <p:txBody>
          <a:bodyPr wrap="square" rtlCol="0">
            <a:spAutoFit/>
          </a:bodyPr>
          <a:lstStyle/>
          <a:p>
            <a:pPr algn="r"/>
            <a:r>
              <a:rPr lang="en-US" sz="1300" b="1" dirty="0" smtClean="0">
                <a:solidFill>
                  <a:schemeClr val="bg1"/>
                </a:solidFill>
              </a:rPr>
              <a:t>Effects on Individual Markets</a:t>
            </a:r>
            <a:endParaRPr lang="en-US" sz="1300" b="1" dirty="0">
              <a:solidFill>
                <a:schemeClr val="bg1"/>
              </a:solidFill>
            </a:endParaRPr>
          </a:p>
        </p:txBody>
      </p:sp>
      <p:sp>
        <p:nvSpPr>
          <p:cNvPr id="20" name="TextBox 19"/>
          <p:cNvSpPr txBox="1"/>
          <p:nvPr/>
        </p:nvSpPr>
        <p:spPr>
          <a:xfrm>
            <a:off x="457200" y="469612"/>
            <a:ext cx="4038600" cy="292388"/>
          </a:xfrm>
          <a:prstGeom prst="rect">
            <a:avLst/>
          </a:prstGeom>
          <a:noFill/>
        </p:spPr>
        <p:txBody>
          <a:bodyPr wrap="square" rtlCol="0">
            <a:spAutoFit/>
          </a:bodyPr>
          <a:lstStyle/>
          <a:p>
            <a:pPr algn="r"/>
            <a:r>
              <a:rPr lang="en-US" sz="1300" b="1" dirty="0" smtClean="0">
                <a:solidFill>
                  <a:schemeClr val="bg1"/>
                </a:solidFill>
              </a:rPr>
              <a:t>Words and</a:t>
            </a:r>
            <a:r>
              <a:rPr lang="en-US" sz="1300" b="1" dirty="0">
                <a:solidFill>
                  <a:schemeClr val="bg1"/>
                </a:solidFill>
              </a:rPr>
              <a:t> </a:t>
            </a:r>
            <a:r>
              <a:rPr lang="en-US" sz="1300" b="1" dirty="0" smtClean="0">
                <a:solidFill>
                  <a:schemeClr val="bg1"/>
                </a:solidFill>
              </a:rPr>
              <a:t>Numbers</a:t>
            </a:r>
            <a:endParaRPr lang="en-US" sz="1300" b="1" dirty="0">
              <a:solidFill>
                <a:schemeClr val="bg1"/>
              </a:solidFill>
            </a:endParaRPr>
          </a:p>
        </p:txBody>
      </p:sp>
      <p:graphicFrame>
        <p:nvGraphicFramePr>
          <p:cNvPr id="18" name="Chart 17"/>
          <p:cNvGraphicFramePr>
            <a:graphicFrameLocks/>
          </p:cNvGraphicFramePr>
          <p:nvPr>
            <p:extLst>
              <p:ext uri="{D42A27DB-BD31-4B8C-83A1-F6EECF244321}">
                <p14:modId xmlns:p14="http://schemas.microsoft.com/office/powerpoint/2010/main" val="447316916"/>
              </p:ext>
            </p:extLst>
          </p:nvPr>
        </p:nvGraphicFramePr>
        <p:xfrm>
          <a:off x="914400" y="2418454"/>
          <a:ext cx="6477000" cy="3067946"/>
        </p:xfrm>
        <a:graphic>
          <a:graphicData uri="http://schemas.openxmlformats.org/drawingml/2006/chart">
            <c:chart xmlns:c="http://schemas.openxmlformats.org/drawingml/2006/chart" xmlns:r="http://schemas.openxmlformats.org/officeDocument/2006/relationships" r:id="rId2"/>
          </a:graphicData>
        </a:graphic>
      </p:graphicFrame>
      <p:sp>
        <p:nvSpPr>
          <p:cNvPr id="21" name="TextBox 20"/>
          <p:cNvSpPr txBox="1"/>
          <p:nvPr/>
        </p:nvSpPr>
        <p:spPr>
          <a:xfrm>
            <a:off x="685800" y="5663625"/>
            <a:ext cx="7391400" cy="553998"/>
          </a:xfrm>
          <a:prstGeom prst="rect">
            <a:avLst/>
          </a:prstGeom>
          <a:noFill/>
        </p:spPr>
        <p:txBody>
          <a:bodyPr wrap="square" rtlCol="0">
            <a:spAutoFit/>
          </a:bodyPr>
          <a:lstStyle/>
          <a:p>
            <a:r>
              <a:rPr lang="en-US" sz="1600" dirty="0" smtClean="0"/>
              <a:t>Source: </a:t>
            </a:r>
            <a:r>
              <a:rPr lang="en-US" sz="1600" dirty="0" err="1" smtClean="0"/>
              <a:t>Preqin</a:t>
            </a:r>
            <a:r>
              <a:rPr lang="en-US" sz="1600" dirty="0" smtClean="0"/>
              <a:t>.  </a:t>
            </a:r>
          </a:p>
          <a:p>
            <a:r>
              <a:rPr lang="en-US" sz="1400" dirty="0" smtClean="0"/>
              <a:t>Markets will be buoyed in part by strong global capital flows.  </a:t>
            </a:r>
            <a:endParaRPr lang="en-US" sz="1600" dirty="0"/>
          </a:p>
        </p:txBody>
      </p:sp>
    </p:spTree>
    <p:extLst>
      <p:ext uri="{BB962C8B-B14F-4D97-AF65-F5344CB8AC3E}">
        <p14:creationId xmlns:p14="http://schemas.microsoft.com/office/powerpoint/2010/main" val="859908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28600" y="6477000"/>
            <a:ext cx="8534400" cy="2286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28600" y="6477000"/>
            <a:ext cx="4267200" cy="2286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TextBox 13"/>
          <p:cNvSpPr txBox="1"/>
          <p:nvPr/>
        </p:nvSpPr>
        <p:spPr>
          <a:xfrm>
            <a:off x="228600" y="6477000"/>
            <a:ext cx="4191000" cy="276999"/>
          </a:xfrm>
          <a:prstGeom prst="rect">
            <a:avLst/>
          </a:prstGeom>
          <a:noFill/>
        </p:spPr>
        <p:txBody>
          <a:bodyPr wrap="square" rtlCol="0">
            <a:spAutoFit/>
          </a:bodyPr>
          <a:lstStyle/>
          <a:p>
            <a:pPr algn="ctr"/>
            <a:r>
              <a:rPr lang="en-US" sz="1200" dirty="0" smtClean="0">
                <a:solidFill>
                  <a:schemeClr val="bg1"/>
                </a:solidFill>
              </a:rPr>
              <a:t>James D. Shilling</a:t>
            </a:r>
            <a:endParaRPr lang="en-US" sz="1200" dirty="0">
              <a:solidFill>
                <a:schemeClr val="bg1"/>
              </a:solidFill>
            </a:endParaRPr>
          </a:p>
        </p:txBody>
      </p:sp>
      <p:sp>
        <p:nvSpPr>
          <p:cNvPr id="15" name="TextBox 14"/>
          <p:cNvSpPr txBox="1"/>
          <p:nvPr/>
        </p:nvSpPr>
        <p:spPr>
          <a:xfrm>
            <a:off x="4572000" y="6477000"/>
            <a:ext cx="4191000" cy="276999"/>
          </a:xfrm>
          <a:prstGeom prst="rect">
            <a:avLst/>
          </a:prstGeom>
          <a:noFill/>
        </p:spPr>
        <p:txBody>
          <a:bodyPr wrap="square" rtlCol="0">
            <a:spAutoFit/>
          </a:bodyPr>
          <a:lstStyle/>
          <a:p>
            <a:pPr algn="ctr"/>
            <a:r>
              <a:rPr lang="en-US" sz="1200" dirty="0" smtClean="0">
                <a:solidFill>
                  <a:schemeClr val="bg1"/>
                </a:solidFill>
              </a:rPr>
              <a:t>The Impact of Rising Interest Rates on Real Estate Values</a:t>
            </a:r>
            <a:endParaRPr lang="en-US" sz="1200" dirty="0">
              <a:solidFill>
                <a:schemeClr val="bg1"/>
              </a:solidFill>
            </a:endParaRPr>
          </a:p>
        </p:txBody>
      </p:sp>
      <p:sp>
        <p:nvSpPr>
          <p:cNvPr id="11" name="Rectangle 10"/>
          <p:cNvSpPr/>
          <p:nvPr/>
        </p:nvSpPr>
        <p:spPr>
          <a:xfrm>
            <a:off x="228600" y="228600"/>
            <a:ext cx="8534400" cy="14478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28600" y="228600"/>
            <a:ext cx="4267200" cy="685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TextBox 16"/>
          <p:cNvSpPr txBox="1"/>
          <p:nvPr/>
        </p:nvSpPr>
        <p:spPr>
          <a:xfrm>
            <a:off x="228600" y="1123890"/>
            <a:ext cx="8534400" cy="400110"/>
          </a:xfrm>
          <a:prstGeom prst="rect">
            <a:avLst/>
          </a:prstGeom>
          <a:noFill/>
        </p:spPr>
        <p:txBody>
          <a:bodyPr wrap="square" rtlCol="0">
            <a:spAutoFit/>
          </a:bodyPr>
          <a:lstStyle/>
          <a:p>
            <a:r>
              <a:rPr lang="en-US" sz="2000" dirty="0">
                <a:solidFill>
                  <a:schemeClr val="bg1"/>
                </a:solidFill>
              </a:rPr>
              <a:t>B</a:t>
            </a:r>
            <a:r>
              <a:rPr lang="en-US" sz="2000" dirty="0" smtClean="0">
                <a:solidFill>
                  <a:schemeClr val="bg1"/>
                </a:solidFill>
              </a:rPr>
              <a:t>ig picture for real estate investors</a:t>
            </a:r>
          </a:p>
        </p:txBody>
      </p:sp>
      <p:sp>
        <p:nvSpPr>
          <p:cNvPr id="19" name="TextBox 18"/>
          <p:cNvSpPr txBox="1"/>
          <p:nvPr/>
        </p:nvSpPr>
        <p:spPr>
          <a:xfrm>
            <a:off x="457200" y="457200"/>
            <a:ext cx="4038600" cy="292388"/>
          </a:xfrm>
          <a:prstGeom prst="rect">
            <a:avLst/>
          </a:prstGeom>
          <a:noFill/>
        </p:spPr>
        <p:txBody>
          <a:bodyPr wrap="square" rtlCol="0">
            <a:spAutoFit/>
          </a:bodyPr>
          <a:lstStyle/>
          <a:p>
            <a:pPr algn="r"/>
            <a:r>
              <a:rPr lang="en-US" sz="1300" b="1" dirty="0" smtClean="0">
                <a:solidFill>
                  <a:schemeClr val="bg1"/>
                </a:solidFill>
              </a:rPr>
              <a:t> </a:t>
            </a:r>
            <a:r>
              <a:rPr lang="en-US" sz="1300" b="1" dirty="0" smtClean="0">
                <a:solidFill>
                  <a:schemeClr val="bg1">
                    <a:lumMod val="65000"/>
                  </a:schemeClr>
                </a:solidFill>
              </a:rPr>
              <a:t>Background on Current Interest Rate Policy</a:t>
            </a:r>
            <a:endParaRPr lang="en-US" sz="1300" b="1" dirty="0">
              <a:solidFill>
                <a:schemeClr val="bg1">
                  <a:lumMod val="65000"/>
                </a:schemeClr>
              </a:solidFill>
            </a:endParaRPr>
          </a:p>
        </p:txBody>
      </p:sp>
      <p:sp>
        <p:nvSpPr>
          <p:cNvPr id="20" name="TextBox 19"/>
          <p:cNvSpPr txBox="1"/>
          <p:nvPr/>
        </p:nvSpPr>
        <p:spPr>
          <a:xfrm>
            <a:off x="457200" y="685800"/>
            <a:ext cx="4038600" cy="292388"/>
          </a:xfrm>
          <a:prstGeom prst="rect">
            <a:avLst/>
          </a:prstGeom>
          <a:noFill/>
        </p:spPr>
        <p:txBody>
          <a:bodyPr wrap="square" rtlCol="0">
            <a:spAutoFit/>
          </a:bodyPr>
          <a:lstStyle/>
          <a:p>
            <a:pPr algn="r"/>
            <a:r>
              <a:rPr lang="en-US" sz="1300" dirty="0">
                <a:solidFill>
                  <a:schemeClr val="bg1">
                    <a:lumMod val="65000"/>
                  </a:schemeClr>
                </a:solidFill>
              </a:rPr>
              <a:t>Raising </a:t>
            </a:r>
            <a:r>
              <a:rPr lang="en-US" sz="1300" dirty="0" smtClean="0">
                <a:solidFill>
                  <a:schemeClr val="bg1">
                    <a:lumMod val="65000"/>
                  </a:schemeClr>
                </a:solidFill>
              </a:rPr>
              <a:t>Rates </a:t>
            </a:r>
            <a:r>
              <a:rPr lang="en-US" sz="1300" dirty="0">
                <a:solidFill>
                  <a:schemeClr val="bg1">
                    <a:lumMod val="65000"/>
                  </a:schemeClr>
                </a:solidFill>
              </a:rPr>
              <a:t>will </a:t>
            </a:r>
            <a:r>
              <a:rPr lang="en-US" sz="1300" dirty="0" smtClean="0">
                <a:solidFill>
                  <a:schemeClr val="bg1">
                    <a:lumMod val="65000"/>
                  </a:schemeClr>
                </a:solidFill>
              </a:rPr>
              <a:t>Impact Everyone</a:t>
            </a:r>
            <a:endParaRPr lang="en-US" sz="1300" dirty="0">
              <a:solidFill>
                <a:schemeClr val="bg1">
                  <a:lumMod val="65000"/>
                </a:schemeClr>
              </a:solidFill>
            </a:endParaRPr>
          </a:p>
        </p:txBody>
      </p:sp>
      <p:sp>
        <p:nvSpPr>
          <p:cNvPr id="21" name="TextBox 20"/>
          <p:cNvSpPr txBox="1"/>
          <p:nvPr/>
        </p:nvSpPr>
        <p:spPr>
          <a:xfrm>
            <a:off x="457200" y="228600"/>
            <a:ext cx="4038600" cy="292388"/>
          </a:xfrm>
          <a:prstGeom prst="rect">
            <a:avLst/>
          </a:prstGeom>
          <a:noFill/>
        </p:spPr>
        <p:txBody>
          <a:bodyPr wrap="square" rtlCol="0">
            <a:spAutoFit/>
          </a:bodyPr>
          <a:lstStyle/>
          <a:p>
            <a:pPr algn="r"/>
            <a:r>
              <a:rPr lang="en-US" sz="1300" b="1" dirty="0" smtClean="0">
                <a:solidFill>
                  <a:schemeClr val="bg1"/>
                </a:solidFill>
              </a:rPr>
              <a:t> The Big Picture</a:t>
            </a:r>
            <a:endParaRPr lang="en-US" sz="1300" b="1" dirty="0">
              <a:solidFill>
                <a:schemeClr val="bg1"/>
              </a:solidFill>
            </a:endParaRPr>
          </a:p>
        </p:txBody>
      </p:sp>
      <p:sp>
        <p:nvSpPr>
          <p:cNvPr id="22" name="TextBox 21"/>
          <p:cNvSpPr txBox="1"/>
          <p:nvPr/>
        </p:nvSpPr>
        <p:spPr>
          <a:xfrm>
            <a:off x="228600" y="1691819"/>
            <a:ext cx="8534400" cy="3785652"/>
          </a:xfrm>
          <a:prstGeom prst="rect">
            <a:avLst/>
          </a:prstGeom>
          <a:noFill/>
        </p:spPr>
        <p:txBody>
          <a:bodyPr wrap="square" rtlCol="0">
            <a:spAutoFit/>
          </a:bodyPr>
          <a:lstStyle/>
          <a:p>
            <a:r>
              <a:rPr lang="en-US" sz="2000" dirty="0" smtClean="0"/>
              <a:t>The ideas</a:t>
            </a:r>
          </a:p>
          <a:p>
            <a:endParaRPr lang="en-US" sz="2000" dirty="0"/>
          </a:p>
          <a:p>
            <a:pPr marL="342900" indent="-342900">
              <a:buFont typeface="Arial" panose="020B0604020202020204" pitchFamily="34" charset="0"/>
              <a:buChar char="•"/>
            </a:pPr>
            <a:r>
              <a:rPr lang="en-US" sz="2000" dirty="0" smtClean="0"/>
              <a:t>A significant monetary </a:t>
            </a:r>
            <a:r>
              <a:rPr lang="en-US" sz="2000" dirty="0"/>
              <a:t>tightening shock </a:t>
            </a:r>
            <a:r>
              <a:rPr lang="en-US" sz="2000" dirty="0" smtClean="0"/>
              <a:t>will cause a decline in real estate prices as a result of a negative demand shock.</a:t>
            </a:r>
          </a:p>
          <a:p>
            <a:pPr marL="342900" indent="-342900">
              <a:buFont typeface="Arial" panose="020B0604020202020204" pitchFamily="34" charset="0"/>
              <a:buChar char="•"/>
            </a:pPr>
            <a:r>
              <a:rPr lang="en-US" sz="2000" dirty="0" smtClean="0"/>
              <a:t>Dollar will strengthen and net exports will decline.</a:t>
            </a:r>
          </a:p>
          <a:p>
            <a:pPr marL="342900" indent="-342900">
              <a:buFont typeface="Arial" panose="020B0604020202020204" pitchFamily="34" charset="0"/>
              <a:buChar char="•"/>
            </a:pPr>
            <a:r>
              <a:rPr lang="en-US" sz="2000" dirty="0" smtClean="0"/>
              <a:t>Aggregate demand will decline (contractionary </a:t>
            </a:r>
            <a:r>
              <a:rPr lang="en-US" sz="2000" dirty="0"/>
              <a:t>policy</a:t>
            </a:r>
            <a:r>
              <a:rPr lang="en-US" sz="2000" dirty="0" smtClean="0"/>
              <a:t>).</a:t>
            </a:r>
          </a:p>
          <a:p>
            <a:pPr marL="342900" indent="-342900">
              <a:buFont typeface="Arial" panose="020B0604020202020204" pitchFamily="34" charset="0"/>
              <a:buChar char="•"/>
            </a:pPr>
            <a:r>
              <a:rPr lang="en-US" sz="2000" dirty="0" smtClean="0"/>
              <a:t>Real estate values will fall as rental growth declines (definition).</a:t>
            </a:r>
            <a:endParaRPr lang="en-US" sz="2000" dirty="0"/>
          </a:p>
          <a:p>
            <a:pPr marL="342900" indent="-342900">
              <a:buFont typeface="Arial" panose="020B0604020202020204" pitchFamily="34" charset="0"/>
              <a:buChar char="•"/>
            </a:pPr>
            <a:r>
              <a:rPr lang="en-US" sz="2000" dirty="0" smtClean="0"/>
              <a:t>The valuation effects should not be very large, at least at </a:t>
            </a:r>
            <a:r>
              <a:rPr lang="en-US" sz="2000" dirty="0"/>
              <a:t>first </a:t>
            </a:r>
            <a:r>
              <a:rPr lang="en-US" sz="2000" dirty="0" smtClean="0"/>
              <a:t>(i.e., rates are not going </a:t>
            </a:r>
            <a:r>
              <a:rPr lang="en-US" sz="2000" dirty="0"/>
              <a:t>to double or triple </a:t>
            </a:r>
            <a:r>
              <a:rPr lang="en-US" sz="2000" dirty="0" smtClean="0"/>
              <a:t>overnight). </a:t>
            </a:r>
          </a:p>
          <a:p>
            <a:pPr marL="342900" indent="-342900">
              <a:buFont typeface="Arial" panose="020B0604020202020204" pitchFamily="34" charset="0"/>
              <a:buChar char="•"/>
            </a:pPr>
            <a:r>
              <a:rPr lang="en-US" sz="2000" dirty="0"/>
              <a:t>G</a:t>
            </a:r>
            <a:r>
              <a:rPr lang="en-US" sz="2000" dirty="0" smtClean="0"/>
              <a:t>lobal savings and investment flows may partially offset </a:t>
            </a:r>
            <a:r>
              <a:rPr lang="en-US" sz="2000" dirty="0" smtClean="0"/>
              <a:t>any decline </a:t>
            </a:r>
            <a:r>
              <a:rPr lang="en-US" sz="2000" dirty="0" smtClean="0"/>
              <a:t>in value.  </a:t>
            </a:r>
          </a:p>
          <a:p>
            <a:pPr marL="342900" indent="-342900">
              <a:buFont typeface="Arial" panose="020B0604020202020204" pitchFamily="34" charset="0"/>
              <a:buChar char="•"/>
            </a:pPr>
            <a:r>
              <a:rPr lang="en-US" sz="2000" dirty="0" smtClean="0"/>
              <a:t>Supporting shocks </a:t>
            </a:r>
            <a:r>
              <a:rPr lang="en-US" sz="2000" dirty="0"/>
              <a:t>include </a:t>
            </a:r>
            <a:r>
              <a:rPr lang="en-US" sz="2000" dirty="0" smtClean="0"/>
              <a:t>a decline </a:t>
            </a:r>
            <a:r>
              <a:rPr lang="en-US" sz="2000" dirty="0"/>
              <a:t>in risk aversion (presumably driven by a drop in the risk of a major </a:t>
            </a:r>
            <a:r>
              <a:rPr lang="en-US" sz="2000" dirty="0" smtClean="0"/>
              <a:t>crisis) and positive demand shocks. </a:t>
            </a:r>
            <a:endParaRPr lang="en-US" sz="2000" dirty="0"/>
          </a:p>
        </p:txBody>
      </p:sp>
    </p:spTree>
    <p:extLst>
      <p:ext uri="{BB962C8B-B14F-4D97-AF65-F5344CB8AC3E}">
        <p14:creationId xmlns:p14="http://schemas.microsoft.com/office/powerpoint/2010/main" val="3728212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28600" y="6477000"/>
            <a:ext cx="8534400" cy="2286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28600" y="6477000"/>
            <a:ext cx="4267200" cy="2286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TextBox 13"/>
          <p:cNvSpPr txBox="1"/>
          <p:nvPr/>
        </p:nvSpPr>
        <p:spPr>
          <a:xfrm>
            <a:off x="228600" y="6477000"/>
            <a:ext cx="4191000" cy="276999"/>
          </a:xfrm>
          <a:prstGeom prst="rect">
            <a:avLst/>
          </a:prstGeom>
          <a:noFill/>
        </p:spPr>
        <p:txBody>
          <a:bodyPr wrap="square" rtlCol="0">
            <a:spAutoFit/>
          </a:bodyPr>
          <a:lstStyle/>
          <a:p>
            <a:pPr algn="ctr"/>
            <a:r>
              <a:rPr lang="en-US" sz="1200" dirty="0" smtClean="0">
                <a:solidFill>
                  <a:schemeClr val="bg1"/>
                </a:solidFill>
              </a:rPr>
              <a:t>James D. Shilling</a:t>
            </a:r>
            <a:endParaRPr lang="en-US" sz="1200" dirty="0">
              <a:solidFill>
                <a:schemeClr val="bg1"/>
              </a:solidFill>
            </a:endParaRPr>
          </a:p>
        </p:txBody>
      </p:sp>
      <p:sp>
        <p:nvSpPr>
          <p:cNvPr id="15" name="TextBox 14"/>
          <p:cNvSpPr txBox="1"/>
          <p:nvPr/>
        </p:nvSpPr>
        <p:spPr>
          <a:xfrm>
            <a:off x="4572000" y="6477000"/>
            <a:ext cx="4191000" cy="276999"/>
          </a:xfrm>
          <a:prstGeom prst="rect">
            <a:avLst/>
          </a:prstGeom>
          <a:noFill/>
        </p:spPr>
        <p:txBody>
          <a:bodyPr wrap="square" rtlCol="0">
            <a:spAutoFit/>
          </a:bodyPr>
          <a:lstStyle/>
          <a:p>
            <a:pPr algn="ctr"/>
            <a:r>
              <a:rPr lang="en-US" sz="1200" dirty="0" smtClean="0">
                <a:solidFill>
                  <a:schemeClr val="bg1"/>
                </a:solidFill>
              </a:rPr>
              <a:t>The Impact of Rising Interest Rates on Real Estate Values</a:t>
            </a:r>
            <a:endParaRPr lang="en-US" sz="1200" dirty="0">
              <a:solidFill>
                <a:schemeClr val="bg1"/>
              </a:solidFill>
            </a:endParaRPr>
          </a:p>
        </p:txBody>
      </p:sp>
      <p:sp>
        <p:nvSpPr>
          <p:cNvPr id="11" name="Rectangle 10"/>
          <p:cNvSpPr/>
          <p:nvPr/>
        </p:nvSpPr>
        <p:spPr>
          <a:xfrm>
            <a:off x="228600" y="228600"/>
            <a:ext cx="8534400" cy="16002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28600" y="228600"/>
            <a:ext cx="4267200" cy="685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TextBox 16"/>
          <p:cNvSpPr txBox="1"/>
          <p:nvPr/>
        </p:nvSpPr>
        <p:spPr>
          <a:xfrm>
            <a:off x="228600" y="1123890"/>
            <a:ext cx="8534400" cy="400110"/>
          </a:xfrm>
          <a:prstGeom prst="rect">
            <a:avLst/>
          </a:prstGeom>
          <a:noFill/>
        </p:spPr>
        <p:txBody>
          <a:bodyPr wrap="square" rtlCol="0">
            <a:spAutoFit/>
          </a:bodyPr>
          <a:lstStyle/>
          <a:p>
            <a:r>
              <a:rPr lang="en-US" sz="2000" dirty="0">
                <a:solidFill>
                  <a:schemeClr val="bg1"/>
                </a:solidFill>
              </a:rPr>
              <a:t>The Federal </a:t>
            </a:r>
            <a:r>
              <a:rPr lang="en-US" sz="2000" dirty="0" smtClean="0">
                <a:solidFill>
                  <a:schemeClr val="bg1"/>
                </a:solidFill>
              </a:rPr>
              <a:t>Reserve </a:t>
            </a:r>
            <a:r>
              <a:rPr lang="en-US" sz="2000" dirty="0">
                <a:solidFill>
                  <a:schemeClr val="bg1"/>
                </a:solidFill>
              </a:rPr>
              <a:t>has been holding interest rates near zero since late </a:t>
            </a:r>
            <a:r>
              <a:rPr lang="en-US" sz="2000" dirty="0" smtClean="0">
                <a:solidFill>
                  <a:schemeClr val="bg1"/>
                </a:solidFill>
              </a:rPr>
              <a:t>2008</a:t>
            </a:r>
          </a:p>
        </p:txBody>
      </p:sp>
      <p:sp>
        <p:nvSpPr>
          <p:cNvPr id="19" name="TextBox 18"/>
          <p:cNvSpPr txBox="1"/>
          <p:nvPr/>
        </p:nvSpPr>
        <p:spPr>
          <a:xfrm>
            <a:off x="457200" y="228600"/>
            <a:ext cx="4038600" cy="292388"/>
          </a:xfrm>
          <a:prstGeom prst="rect">
            <a:avLst/>
          </a:prstGeom>
          <a:noFill/>
        </p:spPr>
        <p:txBody>
          <a:bodyPr wrap="square" rtlCol="0">
            <a:spAutoFit/>
          </a:bodyPr>
          <a:lstStyle/>
          <a:p>
            <a:pPr algn="r"/>
            <a:r>
              <a:rPr lang="en-US" sz="1300" b="1" dirty="0" smtClean="0">
                <a:solidFill>
                  <a:schemeClr val="bg1"/>
                </a:solidFill>
              </a:rPr>
              <a:t> </a:t>
            </a:r>
            <a:r>
              <a:rPr lang="en-US" sz="1300" b="1" dirty="0" smtClean="0">
                <a:solidFill>
                  <a:schemeClr val="bg1">
                    <a:lumMod val="65000"/>
                  </a:schemeClr>
                </a:solidFill>
              </a:rPr>
              <a:t>The Big Picture</a:t>
            </a:r>
            <a:endParaRPr lang="en-US" sz="1300" b="1" dirty="0">
              <a:solidFill>
                <a:schemeClr val="bg1">
                  <a:lumMod val="65000"/>
                </a:schemeClr>
              </a:solidFill>
            </a:endParaRPr>
          </a:p>
        </p:txBody>
      </p:sp>
      <p:sp>
        <p:nvSpPr>
          <p:cNvPr id="20" name="TextBox 19"/>
          <p:cNvSpPr txBox="1"/>
          <p:nvPr/>
        </p:nvSpPr>
        <p:spPr>
          <a:xfrm>
            <a:off x="457200" y="421957"/>
            <a:ext cx="4038600" cy="492443"/>
          </a:xfrm>
          <a:prstGeom prst="rect">
            <a:avLst/>
          </a:prstGeom>
          <a:noFill/>
        </p:spPr>
        <p:txBody>
          <a:bodyPr wrap="square" rtlCol="0">
            <a:spAutoFit/>
          </a:bodyPr>
          <a:lstStyle/>
          <a:p>
            <a:pPr algn="r"/>
            <a:r>
              <a:rPr lang="en-US" sz="1300" b="1" dirty="0" smtClean="0">
                <a:solidFill>
                  <a:schemeClr val="bg1"/>
                </a:solidFill>
              </a:rPr>
              <a:t>Background on Current Interest Rate Policy</a:t>
            </a:r>
          </a:p>
          <a:p>
            <a:pPr algn="r"/>
            <a:r>
              <a:rPr lang="en-US" sz="1300" dirty="0" smtClean="0">
                <a:solidFill>
                  <a:schemeClr val="bg1">
                    <a:lumMod val="65000"/>
                  </a:schemeClr>
                </a:solidFill>
              </a:rPr>
              <a:t>Raising Rates </a:t>
            </a:r>
            <a:r>
              <a:rPr lang="en-US" sz="1300" dirty="0">
                <a:solidFill>
                  <a:schemeClr val="bg1">
                    <a:lumMod val="65000"/>
                  </a:schemeClr>
                </a:solidFill>
              </a:rPr>
              <a:t>will </a:t>
            </a:r>
            <a:r>
              <a:rPr lang="en-US" sz="1300" dirty="0" smtClean="0">
                <a:solidFill>
                  <a:schemeClr val="bg1">
                    <a:lumMod val="65000"/>
                  </a:schemeClr>
                </a:solidFill>
              </a:rPr>
              <a:t>Impact Everyone</a:t>
            </a:r>
            <a:endParaRPr lang="en-US" sz="1300" dirty="0">
              <a:solidFill>
                <a:schemeClr val="bg1">
                  <a:lumMod val="65000"/>
                </a:schemeClr>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133600"/>
            <a:ext cx="7715250"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6933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28600" y="6477000"/>
            <a:ext cx="8534400" cy="2286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28600" y="6477000"/>
            <a:ext cx="4267200" cy="2286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TextBox 13"/>
          <p:cNvSpPr txBox="1"/>
          <p:nvPr/>
        </p:nvSpPr>
        <p:spPr>
          <a:xfrm>
            <a:off x="228600" y="6477000"/>
            <a:ext cx="4191000" cy="276999"/>
          </a:xfrm>
          <a:prstGeom prst="rect">
            <a:avLst/>
          </a:prstGeom>
          <a:noFill/>
        </p:spPr>
        <p:txBody>
          <a:bodyPr wrap="square" rtlCol="0">
            <a:spAutoFit/>
          </a:bodyPr>
          <a:lstStyle/>
          <a:p>
            <a:pPr algn="ctr"/>
            <a:r>
              <a:rPr lang="en-US" sz="1200" dirty="0" smtClean="0">
                <a:solidFill>
                  <a:schemeClr val="bg1"/>
                </a:solidFill>
              </a:rPr>
              <a:t>James D. Shilling</a:t>
            </a:r>
            <a:endParaRPr lang="en-US" sz="1200" dirty="0">
              <a:solidFill>
                <a:schemeClr val="bg1"/>
              </a:solidFill>
            </a:endParaRPr>
          </a:p>
        </p:txBody>
      </p:sp>
      <p:sp>
        <p:nvSpPr>
          <p:cNvPr id="15" name="TextBox 14"/>
          <p:cNvSpPr txBox="1"/>
          <p:nvPr/>
        </p:nvSpPr>
        <p:spPr>
          <a:xfrm>
            <a:off x="4572000" y="6477000"/>
            <a:ext cx="4191000" cy="276999"/>
          </a:xfrm>
          <a:prstGeom prst="rect">
            <a:avLst/>
          </a:prstGeom>
          <a:noFill/>
        </p:spPr>
        <p:txBody>
          <a:bodyPr wrap="square" rtlCol="0">
            <a:spAutoFit/>
          </a:bodyPr>
          <a:lstStyle/>
          <a:p>
            <a:pPr algn="ctr"/>
            <a:r>
              <a:rPr lang="en-US" sz="1200" dirty="0" smtClean="0">
                <a:solidFill>
                  <a:schemeClr val="bg1"/>
                </a:solidFill>
              </a:rPr>
              <a:t>The Impact of Rising Interest Rates on Real Estate Values</a:t>
            </a:r>
            <a:endParaRPr lang="en-US" sz="1200" dirty="0">
              <a:solidFill>
                <a:schemeClr val="bg1"/>
              </a:solidFill>
            </a:endParaRPr>
          </a:p>
        </p:txBody>
      </p:sp>
      <p:sp>
        <p:nvSpPr>
          <p:cNvPr id="11" name="Rectangle 10"/>
          <p:cNvSpPr/>
          <p:nvPr/>
        </p:nvSpPr>
        <p:spPr>
          <a:xfrm>
            <a:off x="228600" y="228600"/>
            <a:ext cx="8534400" cy="16002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28600" y="228600"/>
            <a:ext cx="4267200" cy="685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TextBox 16"/>
          <p:cNvSpPr txBox="1"/>
          <p:nvPr/>
        </p:nvSpPr>
        <p:spPr>
          <a:xfrm>
            <a:off x="228600" y="1123890"/>
            <a:ext cx="8534400" cy="400110"/>
          </a:xfrm>
          <a:prstGeom prst="rect">
            <a:avLst/>
          </a:prstGeom>
          <a:noFill/>
        </p:spPr>
        <p:txBody>
          <a:bodyPr wrap="square" rtlCol="0">
            <a:spAutoFit/>
          </a:bodyPr>
          <a:lstStyle/>
          <a:p>
            <a:r>
              <a:rPr lang="en-US" sz="2000" dirty="0">
                <a:solidFill>
                  <a:schemeClr val="bg1"/>
                </a:solidFill>
              </a:rPr>
              <a:t>The </a:t>
            </a:r>
            <a:r>
              <a:rPr lang="en-US" sz="2000" dirty="0" smtClean="0">
                <a:solidFill>
                  <a:schemeClr val="bg1"/>
                </a:solidFill>
              </a:rPr>
              <a:t>Fed’s policy will impact everyone!</a:t>
            </a:r>
          </a:p>
        </p:txBody>
      </p:sp>
      <p:sp>
        <p:nvSpPr>
          <p:cNvPr id="19" name="TextBox 18"/>
          <p:cNvSpPr txBox="1"/>
          <p:nvPr/>
        </p:nvSpPr>
        <p:spPr>
          <a:xfrm>
            <a:off x="457200" y="457200"/>
            <a:ext cx="4038600" cy="292388"/>
          </a:xfrm>
          <a:prstGeom prst="rect">
            <a:avLst/>
          </a:prstGeom>
          <a:noFill/>
        </p:spPr>
        <p:txBody>
          <a:bodyPr wrap="square" rtlCol="0">
            <a:spAutoFit/>
          </a:bodyPr>
          <a:lstStyle/>
          <a:p>
            <a:pPr algn="r"/>
            <a:r>
              <a:rPr lang="en-US" sz="1300" b="1" dirty="0" smtClean="0">
                <a:solidFill>
                  <a:schemeClr val="bg1"/>
                </a:solidFill>
              </a:rPr>
              <a:t> </a:t>
            </a:r>
            <a:r>
              <a:rPr lang="en-US" sz="1300" b="1" dirty="0" smtClean="0">
                <a:solidFill>
                  <a:schemeClr val="bg1">
                    <a:lumMod val="65000"/>
                  </a:schemeClr>
                </a:solidFill>
              </a:rPr>
              <a:t>Background on Current Interest Rate Policy</a:t>
            </a:r>
            <a:endParaRPr lang="en-US" sz="1300" b="1" dirty="0">
              <a:solidFill>
                <a:schemeClr val="bg1">
                  <a:lumMod val="65000"/>
                </a:schemeClr>
              </a:solidFill>
            </a:endParaRPr>
          </a:p>
        </p:txBody>
      </p:sp>
      <p:sp>
        <p:nvSpPr>
          <p:cNvPr id="20" name="TextBox 19"/>
          <p:cNvSpPr txBox="1"/>
          <p:nvPr/>
        </p:nvSpPr>
        <p:spPr>
          <a:xfrm>
            <a:off x="457200" y="685800"/>
            <a:ext cx="4038600" cy="292388"/>
          </a:xfrm>
          <a:prstGeom prst="rect">
            <a:avLst/>
          </a:prstGeom>
          <a:noFill/>
        </p:spPr>
        <p:txBody>
          <a:bodyPr wrap="square" rtlCol="0">
            <a:spAutoFit/>
          </a:bodyPr>
          <a:lstStyle/>
          <a:p>
            <a:pPr algn="r"/>
            <a:r>
              <a:rPr lang="en-US" sz="1300" b="1" dirty="0">
                <a:solidFill>
                  <a:schemeClr val="bg1"/>
                </a:solidFill>
              </a:rPr>
              <a:t>Raising </a:t>
            </a:r>
            <a:r>
              <a:rPr lang="en-US" sz="1300" b="1" dirty="0" smtClean="0">
                <a:solidFill>
                  <a:schemeClr val="bg1"/>
                </a:solidFill>
              </a:rPr>
              <a:t>Rates </a:t>
            </a:r>
            <a:r>
              <a:rPr lang="en-US" sz="1300" b="1" dirty="0">
                <a:solidFill>
                  <a:schemeClr val="bg1"/>
                </a:solidFill>
              </a:rPr>
              <a:t>will </a:t>
            </a:r>
            <a:r>
              <a:rPr lang="en-US" sz="1300" b="1" dirty="0" smtClean="0">
                <a:solidFill>
                  <a:schemeClr val="bg1"/>
                </a:solidFill>
              </a:rPr>
              <a:t>Impact Everyone</a:t>
            </a:r>
            <a:endParaRPr lang="en-US" sz="1300" b="1" dirty="0">
              <a:solidFill>
                <a:schemeClr val="bg1"/>
              </a:solidFill>
            </a:endParaRPr>
          </a:p>
        </p:txBody>
      </p:sp>
      <p:sp>
        <p:nvSpPr>
          <p:cNvPr id="18" name="TextBox 17"/>
          <p:cNvSpPr txBox="1"/>
          <p:nvPr/>
        </p:nvSpPr>
        <p:spPr>
          <a:xfrm>
            <a:off x="228600" y="1905000"/>
            <a:ext cx="8534400" cy="2862322"/>
          </a:xfrm>
          <a:prstGeom prst="rect">
            <a:avLst/>
          </a:prstGeom>
          <a:noFill/>
        </p:spPr>
        <p:txBody>
          <a:bodyPr wrap="square" rtlCol="0">
            <a:spAutoFit/>
          </a:bodyPr>
          <a:lstStyle/>
          <a:p>
            <a:r>
              <a:rPr lang="en-US" sz="2000" dirty="0" smtClean="0"/>
              <a:t>The ideas</a:t>
            </a:r>
          </a:p>
          <a:p>
            <a:endParaRPr lang="en-US" sz="2000" dirty="0"/>
          </a:p>
          <a:p>
            <a:pPr marL="342900" indent="-342900">
              <a:buFont typeface="Arial" panose="020B0604020202020204" pitchFamily="34" charset="0"/>
              <a:buChar char="•"/>
            </a:pPr>
            <a:r>
              <a:rPr lang="en-US" sz="2000" dirty="0" smtClean="0"/>
              <a:t>Raising rates will negatively impact those who have a credit card, car loan, and a private </a:t>
            </a:r>
            <a:r>
              <a:rPr lang="en-US" sz="2000" dirty="0"/>
              <a:t>student </a:t>
            </a:r>
            <a:r>
              <a:rPr lang="en-US" sz="2000" dirty="0" smtClean="0"/>
              <a:t>loan.</a:t>
            </a:r>
          </a:p>
          <a:p>
            <a:pPr marL="342900" indent="-342900">
              <a:buFont typeface="Arial" panose="020B0604020202020204" pitchFamily="34" charset="0"/>
              <a:buChar char="•"/>
            </a:pPr>
            <a:r>
              <a:rPr lang="en-US" sz="2000" dirty="0" smtClean="0"/>
              <a:t>Higher rates will positively affect those who have money </a:t>
            </a:r>
            <a:r>
              <a:rPr lang="en-US" sz="2000" dirty="0"/>
              <a:t>in a savings </a:t>
            </a:r>
            <a:r>
              <a:rPr lang="en-US" sz="2000" dirty="0" smtClean="0"/>
              <a:t>account (e.g., retirees living on fixed income).</a:t>
            </a:r>
          </a:p>
          <a:p>
            <a:pPr marL="342900" indent="-342900">
              <a:buFont typeface="Arial" panose="020B0604020202020204" pitchFamily="34" charset="0"/>
              <a:buChar char="•"/>
            </a:pPr>
            <a:r>
              <a:rPr lang="en-US" sz="2000" dirty="0" smtClean="0"/>
              <a:t>A mortgage interest rate hike will worsen housing affordability for first-time buyers.  </a:t>
            </a:r>
          </a:p>
          <a:p>
            <a:pPr marL="342900" indent="-342900">
              <a:buFont typeface="Arial" panose="020B0604020202020204" pitchFamily="34" charset="0"/>
              <a:buChar char="•"/>
            </a:pPr>
            <a:r>
              <a:rPr lang="en-US" sz="2000" dirty="0"/>
              <a:t>E</a:t>
            </a:r>
            <a:r>
              <a:rPr lang="en-US" sz="2000" dirty="0" smtClean="0"/>
              <a:t>quity prices should decline </a:t>
            </a:r>
            <a:r>
              <a:rPr lang="en-US" sz="2000" dirty="0"/>
              <a:t>while </a:t>
            </a:r>
            <a:r>
              <a:rPr lang="en-US" sz="2000" dirty="0" smtClean="0"/>
              <a:t>real bond yields should rise.</a:t>
            </a:r>
          </a:p>
        </p:txBody>
      </p:sp>
      <p:sp>
        <p:nvSpPr>
          <p:cNvPr id="21" name="TextBox 20"/>
          <p:cNvSpPr txBox="1"/>
          <p:nvPr/>
        </p:nvSpPr>
        <p:spPr>
          <a:xfrm>
            <a:off x="457200" y="228600"/>
            <a:ext cx="4038600" cy="292388"/>
          </a:xfrm>
          <a:prstGeom prst="rect">
            <a:avLst/>
          </a:prstGeom>
          <a:noFill/>
        </p:spPr>
        <p:txBody>
          <a:bodyPr wrap="square" rtlCol="0">
            <a:spAutoFit/>
          </a:bodyPr>
          <a:lstStyle/>
          <a:p>
            <a:pPr algn="r"/>
            <a:r>
              <a:rPr lang="en-US" sz="1300" b="1" dirty="0" smtClean="0">
                <a:solidFill>
                  <a:schemeClr val="bg1"/>
                </a:solidFill>
              </a:rPr>
              <a:t> </a:t>
            </a:r>
            <a:r>
              <a:rPr lang="en-US" sz="1300" b="1" dirty="0" smtClean="0">
                <a:solidFill>
                  <a:schemeClr val="bg1">
                    <a:lumMod val="65000"/>
                  </a:schemeClr>
                </a:solidFill>
              </a:rPr>
              <a:t>The Big Picture</a:t>
            </a:r>
            <a:endParaRPr lang="en-US" sz="1300" b="1" dirty="0">
              <a:solidFill>
                <a:schemeClr val="bg1">
                  <a:lumMod val="65000"/>
                </a:schemeClr>
              </a:solidFill>
            </a:endParaRPr>
          </a:p>
        </p:txBody>
      </p:sp>
    </p:spTree>
    <p:extLst>
      <p:ext uri="{BB962C8B-B14F-4D97-AF65-F5344CB8AC3E}">
        <p14:creationId xmlns:p14="http://schemas.microsoft.com/office/powerpoint/2010/main" val="2221498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28600" y="6477000"/>
            <a:ext cx="8534400" cy="2286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28600" y="6477000"/>
            <a:ext cx="4267200" cy="2286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TextBox 13"/>
          <p:cNvSpPr txBox="1"/>
          <p:nvPr/>
        </p:nvSpPr>
        <p:spPr>
          <a:xfrm>
            <a:off x="228600" y="6477000"/>
            <a:ext cx="4191000" cy="276999"/>
          </a:xfrm>
          <a:prstGeom prst="rect">
            <a:avLst/>
          </a:prstGeom>
          <a:noFill/>
        </p:spPr>
        <p:txBody>
          <a:bodyPr wrap="square" rtlCol="0">
            <a:spAutoFit/>
          </a:bodyPr>
          <a:lstStyle/>
          <a:p>
            <a:pPr algn="ctr"/>
            <a:r>
              <a:rPr lang="en-US" sz="1200" dirty="0" smtClean="0">
                <a:solidFill>
                  <a:schemeClr val="bg1"/>
                </a:solidFill>
              </a:rPr>
              <a:t>James D. Shilling</a:t>
            </a:r>
            <a:endParaRPr lang="en-US" sz="1200" dirty="0">
              <a:solidFill>
                <a:schemeClr val="bg1"/>
              </a:solidFill>
            </a:endParaRPr>
          </a:p>
        </p:txBody>
      </p:sp>
      <p:sp>
        <p:nvSpPr>
          <p:cNvPr id="15" name="TextBox 14"/>
          <p:cNvSpPr txBox="1"/>
          <p:nvPr/>
        </p:nvSpPr>
        <p:spPr>
          <a:xfrm>
            <a:off x="4572000" y="6477000"/>
            <a:ext cx="4191000" cy="276999"/>
          </a:xfrm>
          <a:prstGeom prst="rect">
            <a:avLst/>
          </a:prstGeom>
          <a:noFill/>
        </p:spPr>
        <p:txBody>
          <a:bodyPr wrap="square" rtlCol="0">
            <a:spAutoFit/>
          </a:bodyPr>
          <a:lstStyle/>
          <a:p>
            <a:pPr algn="ctr"/>
            <a:r>
              <a:rPr lang="en-US" sz="1200" dirty="0" smtClean="0">
                <a:solidFill>
                  <a:schemeClr val="bg1"/>
                </a:solidFill>
              </a:rPr>
              <a:t>The Impact of Rising Interest Rates on Real Estate Values</a:t>
            </a:r>
            <a:endParaRPr lang="en-US" sz="1200" dirty="0">
              <a:solidFill>
                <a:schemeClr val="bg1"/>
              </a:solidFill>
            </a:endParaRPr>
          </a:p>
        </p:txBody>
      </p:sp>
      <p:sp>
        <p:nvSpPr>
          <p:cNvPr id="11" name="Rectangle 10"/>
          <p:cNvSpPr/>
          <p:nvPr/>
        </p:nvSpPr>
        <p:spPr>
          <a:xfrm>
            <a:off x="228600" y="228600"/>
            <a:ext cx="8534400" cy="16002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28600" y="228600"/>
            <a:ext cx="4267200" cy="685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TextBox 16"/>
          <p:cNvSpPr txBox="1"/>
          <p:nvPr/>
        </p:nvSpPr>
        <p:spPr>
          <a:xfrm>
            <a:off x="228600" y="1123890"/>
            <a:ext cx="8534400" cy="400110"/>
          </a:xfrm>
          <a:prstGeom prst="rect">
            <a:avLst/>
          </a:prstGeom>
          <a:noFill/>
        </p:spPr>
        <p:txBody>
          <a:bodyPr wrap="square" rtlCol="0">
            <a:spAutoFit/>
          </a:bodyPr>
          <a:lstStyle/>
          <a:p>
            <a:r>
              <a:rPr lang="en-US" sz="2000" dirty="0">
                <a:solidFill>
                  <a:schemeClr val="bg1"/>
                </a:solidFill>
              </a:rPr>
              <a:t> </a:t>
            </a:r>
            <a:r>
              <a:rPr lang="en-US" sz="2000" dirty="0" smtClean="0">
                <a:solidFill>
                  <a:schemeClr val="bg1"/>
                </a:solidFill>
              </a:rPr>
              <a:t>All property markets are </a:t>
            </a:r>
            <a:r>
              <a:rPr lang="en-US" sz="2000" dirty="0">
                <a:solidFill>
                  <a:schemeClr val="bg1"/>
                </a:solidFill>
              </a:rPr>
              <a:t>recovering as predicted </a:t>
            </a:r>
            <a:r>
              <a:rPr lang="en-US" sz="2000" dirty="0" smtClean="0">
                <a:solidFill>
                  <a:schemeClr val="bg1"/>
                </a:solidFill>
              </a:rPr>
              <a:t>last year . </a:t>
            </a:r>
            <a:r>
              <a:rPr lang="en-US" sz="2000" dirty="0">
                <a:solidFill>
                  <a:schemeClr val="bg1"/>
                </a:solidFill>
              </a:rPr>
              <a:t>. .</a:t>
            </a:r>
            <a:endParaRPr lang="en-US" sz="2000" dirty="0" smtClean="0">
              <a:solidFill>
                <a:schemeClr val="bg1"/>
              </a:solidFill>
            </a:endParaRPr>
          </a:p>
        </p:txBody>
      </p:sp>
      <p:sp>
        <p:nvSpPr>
          <p:cNvPr id="19" name="TextBox 18"/>
          <p:cNvSpPr txBox="1"/>
          <p:nvPr/>
        </p:nvSpPr>
        <p:spPr>
          <a:xfrm>
            <a:off x="457200" y="228600"/>
            <a:ext cx="4038600" cy="292388"/>
          </a:xfrm>
          <a:prstGeom prst="rect">
            <a:avLst/>
          </a:prstGeom>
          <a:noFill/>
        </p:spPr>
        <p:txBody>
          <a:bodyPr wrap="square" rtlCol="0">
            <a:spAutoFit/>
          </a:bodyPr>
          <a:lstStyle/>
          <a:p>
            <a:pPr algn="r"/>
            <a:r>
              <a:rPr lang="en-US" sz="1300" b="1" dirty="0" smtClean="0">
                <a:solidFill>
                  <a:schemeClr val="bg1"/>
                </a:solidFill>
              </a:rPr>
              <a:t>Effects on Individual Markets</a:t>
            </a:r>
            <a:endParaRPr lang="en-US" sz="1300" b="1" dirty="0">
              <a:solidFill>
                <a:schemeClr val="bg1"/>
              </a:solidFill>
            </a:endParaRPr>
          </a:p>
        </p:txBody>
      </p:sp>
      <p:sp>
        <p:nvSpPr>
          <p:cNvPr id="20" name="TextBox 19"/>
          <p:cNvSpPr txBox="1"/>
          <p:nvPr/>
        </p:nvSpPr>
        <p:spPr>
          <a:xfrm>
            <a:off x="457200" y="469612"/>
            <a:ext cx="4038600" cy="292388"/>
          </a:xfrm>
          <a:prstGeom prst="rect">
            <a:avLst/>
          </a:prstGeom>
          <a:noFill/>
        </p:spPr>
        <p:txBody>
          <a:bodyPr wrap="square" rtlCol="0">
            <a:spAutoFit/>
          </a:bodyPr>
          <a:lstStyle/>
          <a:p>
            <a:pPr algn="r"/>
            <a:r>
              <a:rPr lang="en-US" sz="1300" b="1" dirty="0" smtClean="0">
                <a:solidFill>
                  <a:schemeClr val="bg1"/>
                </a:solidFill>
              </a:rPr>
              <a:t>Words and</a:t>
            </a:r>
            <a:r>
              <a:rPr lang="en-US" sz="1300" b="1" dirty="0">
                <a:solidFill>
                  <a:schemeClr val="bg1"/>
                </a:solidFill>
              </a:rPr>
              <a:t> </a:t>
            </a:r>
            <a:r>
              <a:rPr lang="en-US" sz="1300" b="1" dirty="0" smtClean="0">
                <a:solidFill>
                  <a:schemeClr val="bg1"/>
                </a:solidFill>
              </a:rPr>
              <a:t>Numbers</a:t>
            </a:r>
            <a:endParaRPr lang="en-US" sz="1300" b="1" dirty="0">
              <a:solidFill>
                <a:schemeClr val="bg1"/>
              </a:solidFill>
            </a:endParaRPr>
          </a:p>
        </p:txBody>
      </p:sp>
      <p:graphicFrame>
        <p:nvGraphicFramePr>
          <p:cNvPr id="18" name="Chart 17"/>
          <p:cNvGraphicFramePr>
            <a:graphicFrameLocks/>
          </p:cNvGraphicFramePr>
          <p:nvPr>
            <p:extLst>
              <p:ext uri="{D42A27DB-BD31-4B8C-83A1-F6EECF244321}">
                <p14:modId xmlns:p14="http://schemas.microsoft.com/office/powerpoint/2010/main" val="1572224681"/>
              </p:ext>
            </p:extLst>
          </p:nvPr>
        </p:nvGraphicFramePr>
        <p:xfrm>
          <a:off x="914400" y="2038291"/>
          <a:ext cx="6553200" cy="3827070"/>
        </p:xfrm>
        <a:graphic>
          <a:graphicData uri="http://schemas.openxmlformats.org/drawingml/2006/chart">
            <c:chart xmlns:c="http://schemas.openxmlformats.org/drawingml/2006/chart" xmlns:r="http://schemas.openxmlformats.org/officeDocument/2006/relationships" r:id="rId2"/>
          </a:graphicData>
        </a:graphic>
      </p:graphicFrame>
      <p:sp>
        <p:nvSpPr>
          <p:cNvPr id="21" name="TextBox 20"/>
          <p:cNvSpPr txBox="1"/>
          <p:nvPr/>
        </p:nvSpPr>
        <p:spPr>
          <a:xfrm>
            <a:off x="1371600" y="5877580"/>
            <a:ext cx="6477000" cy="307777"/>
          </a:xfrm>
          <a:prstGeom prst="rect">
            <a:avLst/>
          </a:prstGeom>
          <a:noFill/>
        </p:spPr>
        <p:txBody>
          <a:bodyPr wrap="square" rtlCol="0">
            <a:spAutoFit/>
          </a:bodyPr>
          <a:lstStyle/>
          <a:p>
            <a:r>
              <a:rPr lang="en-US" sz="1400" dirty="0" smtClean="0"/>
              <a:t>Source: </a:t>
            </a:r>
            <a:r>
              <a:rPr lang="en-US" sz="1400" dirty="0"/>
              <a:t>Moody's/RCA CPPI - Composite </a:t>
            </a:r>
            <a:r>
              <a:rPr lang="en-US" sz="1400" dirty="0" smtClean="0"/>
              <a:t>Indices</a:t>
            </a:r>
            <a:r>
              <a:rPr lang="en-US" sz="1400" dirty="0" smtClean="0"/>
              <a:t>.</a:t>
            </a:r>
            <a:endParaRPr lang="en-US" sz="1400" dirty="0"/>
          </a:p>
        </p:txBody>
      </p:sp>
    </p:spTree>
    <p:extLst>
      <p:ext uri="{BB962C8B-B14F-4D97-AF65-F5344CB8AC3E}">
        <p14:creationId xmlns:p14="http://schemas.microsoft.com/office/powerpoint/2010/main" val="2100840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28600" y="6477000"/>
            <a:ext cx="8534400" cy="2286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28600" y="6477000"/>
            <a:ext cx="4267200" cy="2286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TextBox 13"/>
          <p:cNvSpPr txBox="1"/>
          <p:nvPr/>
        </p:nvSpPr>
        <p:spPr>
          <a:xfrm>
            <a:off x="228600" y="6477000"/>
            <a:ext cx="4191000" cy="276999"/>
          </a:xfrm>
          <a:prstGeom prst="rect">
            <a:avLst/>
          </a:prstGeom>
          <a:noFill/>
        </p:spPr>
        <p:txBody>
          <a:bodyPr wrap="square" rtlCol="0">
            <a:spAutoFit/>
          </a:bodyPr>
          <a:lstStyle/>
          <a:p>
            <a:pPr algn="ctr"/>
            <a:r>
              <a:rPr lang="en-US" sz="1200" dirty="0" smtClean="0">
                <a:solidFill>
                  <a:schemeClr val="bg1"/>
                </a:solidFill>
              </a:rPr>
              <a:t>James D. Shilling</a:t>
            </a:r>
            <a:endParaRPr lang="en-US" sz="1200" dirty="0">
              <a:solidFill>
                <a:schemeClr val="bg1"/>
              </a:solidFill>
            </a:endParaRPr>
          </a:p>
        </p:txBody>
      </p:sp>
      <p:sp>
        <p:nvSpPr>
          <p:cNvPr id="15" name="TextBox 14"/>
          <p:cNvSpPr txBox="1"/>
          <p:nvPr/>
        </p:nvSpPr>
        <p:spPr>
          <a:xfrm>
            <a:off x="4572000" y="6477000"/>
            <a:ext cx="4191000" cy="276999"/>
          </a:xfrm>
          <a:prstGeom prst="rect">
            <a:avLst/>
          </a:prstGeom>
          <a:noFill/>
        </p:spPr>
        <p:txBody>
          <a:bodyPr wrap="square" rtlCol="0">
            <a:spAutoFit/>
          </a:bodyPr>
          <a:lstStyle/>
          <a:p>
            <a:pPr algn="ctr"/>
            <a:r>
              <a:rPr lang="en-US" sz="1200" dirty="0" smtClean="0">
                <a:solidFill>
                  <a:schemeClr val="bg1"/>
                </a:solidFill>
              </a:rPr>
              <a:t>The Impact of Rising Interest Rates on Real Estate Values</a:t>
            </a:r>
            <a:endParaRPr lang="en-US" sz="1200" dirty="0">
              <a:solidFill>
                <a:schemeClr val="bg1"/>
              </a:solidFill>
            </a:endParaRPr>
          </a:p>
        </p:txBody>
      </p:sp>
      <p:sp>
        <p:nvSpPr>
          <p:cNvPr id="11" name="Rectangle 10"/>
          <p:cNvSpPr/>
          <p:nvPr/>
        </p:nvSpPr>
        <p:spPr>
          <a:xfrm>
            <a:off x="228600" y="228600"/>
            <a:ext cx="8534400" cy="16002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28600" y="228600"/>
            <a:ext cx="4267200" cy="685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TextBox 16"/>
          <p:cNvSpPr txBox="1"/>
          <p:nvPr/>
        </p:nvSpPr>
        <p:spPr>
          <a:xfrm>
            <a:off x="228600" y="1123890"/>
            <a:ext cx="8534400" cy="400110"/>
          </a:xfrm>
          <a:prstGeom prst="rect">
            <a:avLst/>
          </a:prstGeom>
          <a:noFill/>
        </p:spPr>
        <p:txBody>
          <a:bodyPr wrap="square" rtlCol="0">
            <a:spAutoFit/>
          </a:bodyPr>
          <a:lstStyle/>
          <a:p>
            <a:r>
              <a:rPr lang="en-US" sz="2000" dirty="0">
                <a:solidFill>
                  <a:schemeClr val="bg1"/>
                </a:solidFill>
              </a:rPr>
              <a:t> </a:t>
            </a:r>
            <a:r>
              <a:rPr lang="en-US" sz="2000" dirty="0" smtClean="0">
                <a:solidFill>
                  <a:schemeClr val="bg1"/>
                </a:solidFill>
              </a:rPr>
              <a:t>Apartments … </a:t>
            </a:r>
            <a:endParaRPr lang="en-US" sz="2000" dirty="0" smtClean="0">
              <a:solidFill>
                <a:schemeClr val="bg1"/>
              </a:solidFill>
            </a:endParaRPr>
          </a:p>
        </p:txBody>
      </p:sp>
      <p:sp>
        <p:nvSpPr>
          <p:cNvPr id="19" name="TextBox 18"/>
          <p:cNvSpPr txBox="1"/>
          <p:nvPr/>
        </p:nvSpPr>
        <p:spPr>
          <a:xfrm>
            <a:off x="457200" y="228600"/>
            <a:ext cx="4038600" cy="292388"/>
          </a:xfrm>
          <a:prstGeom prst="rect">
            <a:avLst/>
          </a:prstGeom>
          <a:noFill/>
        </p:spPr>
        <p:txBody>
          <a:bodyPr wrap="square" rtlCol="0">
            <a:spAutoFit/>
          </a:bodyPr>
          <a:lstStyle/>
          <a:p>
            <a:pPr algn="r"/>
            <a:r>
              <a:rPr lang="en-US" sz="1300" b="1" dirty="0" smtClean="0">
                <a:solidFill>
                  <a:schemeClr val="bg1"/>
                </a:solidFill>
              </a:rPr>
              <a:t>Effects on Individual Markets</a:t>
            </a:r>
            <a:endParaRPr lang="en-US" sz="1300" b="1" dirty="0">
              <a:solidFill>
                <a:schemeClr val="bg1"/>
              </a:solidFill>
            </a:endParaRPr>
          </a:p>
        </p:txBody>
      </p:sp>
      <p:sp>
        <p:nvSpPr>
          <p:cNvPr id="20" name="TextBox 19"/>
          <p:cNvSpPr txBox="1"/>
          <p:nvPr/>
        </p:nvSpPr>
        <p:spPr>
          <a:xfrm>
            <a:off x="457200" y="469612"/>
            <a:ext cx="4038600" cy="292388"/>
          </a:xfrm>
          <a:prstGeom prst="rect">
            <a:avLst/>
          </a:prstGeom>
          <a:noFill/>
        </p:spPr>
        <p:txBody>
          <a:bodyPr wrap="square" rtlCol="0">
            <a:spAutoFit/>
          </a:bodyPr>
          <a:lstStyle/>
          <a:p>
            <a:pPr algn="r"/>
            <a:r>
              <a:rPr lang="en-US" sz="1300" b="1" dirty="0" smtClean="0">
                <a:solidFill>
                  <a:schemeClr val="bg1"/>
                </a:solidFill>
              </a:rPr>
              <a:t>Words and</a:t>
            </a:r>
            <a:r>
              <a:rPr lang="en-US" sz="1300" b="1" dirty="0">
                <a:solidFill>
                  <a:schemeClr val="bg1"/>
                </a:solidFill>
              </a:rPr>
              <a:t> </a:t>
            </a:r>
            <a:r>
              <a:rPr lang="en-US" sz="1300" b="1" dirty="0" smtClean="0">
                <a:solidFill>
                  <a:schemeClr val="bg1"/>
                </a:solidFill>
              </a:rPr>
              <a:t>Numbers</a:t>
            </a:r>
            <a:endParaRPr lang="en-US" sz="1300" b="1" dirty="0">
              <a:solidFill>
                <a:schemeClr val="bg1"/>
              </a:solidFill>
            </a:endParaRPr>
          </a:p>
        </p:txBody>
      </p:sp>
      <p:sp>
        <p:nvSpPr>
          <p:cNvPr id="18" name="TextBox 17"/>
          <p:cNvSpPr txBox="1"/>
          <p:nvPr/>
        </p:nvSpPr>
        <p:spPr>
          <a:xfrm>
            <a:off x="228600" y="1905000"/>
            <a:ext cx="8534400" cy="4555093"/>
          </a:xfrm>
          <a:prstGeom prst="rect">
            <a:avLst/>
          </a:prstGeom>
          <a:noFill/>
        </p:spPr>
        <p:txBody>
          <a:bodyPr wrap="square" rtlCol="0">
            <a:spAutoFit/>
          </a:bodyPr>
          <a:lstStyle/>
          <a:p>
            <a:r>
              <a:rPr lang="en-US" sz="2000" dirty="0" smtClean="0"/>
              <a:t>Words</a:t>
            </a:r>
            <a:endParaRPr lang="en-US" sz="2000" dirty="0"/>
          </a:p>
          <a:p>
            <a:pPr marL="342900" indent="-342900">
              <a:buFont typeface="Arial" panose="020B0604020202020204" pitchFamily="34" charset="0"/>
              <a:buChar char="•"/>
            </a:pPr>
            <a:r>
              <a:rPr lang="en-US" sz="2000" dirty="0" smtClean="0"/>
              <a:t>David </a:t>
            </a:r>
            <a:r>
              <a:rPr lang="en-US" sz="2000" dirty="0" err="1" smtClean="0"/>
              <a:t>Neithercut</a:t>
            </a:r>
            <a:r>
              <a:rPr lang="en-US" sz="2000" dirty="0" smtClean="0"/>
              <a:t>, CEO, Equity Residential, Oct. 2013</a:t>
            </a:r>
          </a:p>
          <a:p>
            <a:pPr lvl="1"/>
            <a:endParaRPr lang="en-US" dirty="0" smtClean="0"/>
          </a:p>
          <a:p>
            <a:pPr lvl="1"/>
            <a:r>
              <a:rPr lang="en-US" sz="1400" dirty="0" smtClean="0"/>
              <a:t>There are 4 million people turning 21-years old every year in this country … there will be 1.3 to 1.4 million households </a:t>
            </a:r>
            <a:r>
              <a:rPr lang="en-US" sz="1400" dirty="0" smtClean="0"/>
              <a:t>being formed every year and institutional grade, core multi-family [rental housing] will attract a significant percentage of them. </a:t>
            </a:r>
          </a:p>
          <a:p>
            <a:pPr lvl="1"/>
            <a:endParaRPr lang="en-US" sz="1400" dirty="0"/>
          </a:p>
          <a:p>
            <a:pPr marL="457200" lvl="2"/>
            <a:r>
              <a:rPr lang="en-US" sz="1400" dirty="0" smtClean="0"/>
              <a:t>Millions of renters under the age of 35 are choosing to live in the city and can only afford to rent.  They’re getting married later in life and moving to the suburbs later as well.  Demographics is the key to why the number of adults who choose to rent a residence will continue to grow.</a:t>
            </a:r>
            <a:r>
              <a:rPr lang="en-US" dirty="0" smtClean="0"/>
              <a:t> </a:t>
            </a:r>
          </a:p>
          <a:p>
            <a:pPr lvl="1"/>
            <a:endParaRPr lang="en-US" sz="2000" dirty="0" smtClean="0"/>
          </a:p>
          <a:p>
            <a:pPr marL="342900" indent="-342900">
              <a:buFont typeface="Arial" panose="020B0604020202020204" pitchFamily="34" charset="0"/>
              <a:buChar char="•"/>
            </a:pPr>
            <a:r>
              <a:rPr lang="en-US" sz="2000" dirty="0" smtClean="0"/>
              <a:t>Two supporting shocks</a:t>
            </a:r>
          </a:p>
          <a:p>
            <a:pPr marL="342900" indent="-342900">
              <a:buFont typeface="Arial" panose="020B0604020202020204" pitchFamily="34" charset="0"/>
              <a:buChar char="•"/>
            </a:pPr>
            <a:endParaRPr lang="en-US" sz="2000" dirty="0" smtClean="0"/>
          </a:p>
          <a:p>
            <a:pPr lvl="1"/>
            <a:r>
              <a:rPr lang="en-US" sz="1400" dirty="0" smtClean="0"/>
              <a:t>For those whose monthly income is already heavily sliced with student loans, the debt burden is only going to get worse with higher rates (a positive demand shock for apartments).</a:t>
            </a:r>
          </a:p>
          <a:p>
            <a:pPr lvl="1"/>
            <a:endParaRPr lang="en-US" sz="1400" dirty="0"/>
          </a:p>
          <a:p>
            <a:pPr lvl="1"/>
            <a:r>
              <a:rPr lang="en-US" sz="1400" dirty="0" smtClean="0"/>
              <a:t>A rapid rise in mortgage interest rates will negatively affect affordability for owner-occupied housing through higher monthly mortgage payments (a positive demand shock for apartments).  </a:t>
            </a:r>
            <a:endParaRPr lang="en-US" sz="1400" dirty="0" smtClean="0"/>
          </a:p>
        </p:txBody>
      </p:sp>
    </p:spTree>
    <p:extLst>
      <p:ext uri="{BB962C8B-B14F-4D97-AF65-F5344CB8AC3E}">
        <p14:creationId xmlns:p14="http://schemas.microsoft.com/office/powerpoint/2010/main" val="859908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28600" y="6477000"/>
            <a:ext cx="8534400" cy="2286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28600" y="6477000"/>
            <a:ext cx="4267200" cy="2286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TextBox 13"/>
          <p:cNvSpPr txBox="1"/>
          <p:nvPr/>
        </p:nvSpPr>
        <p:spPr>
          <a:xfrm>
            <a:off x="228600" y="6477000"/>
            <a:ext cx="4191000" cy="276999"/>
          </a:xfrm>
          <a:prstGeom prst="rect">
            <a:avLst/>
          </a:prstGeom>
          <a:noFill/>
        </p:spPr>
        <p:txBody>
          <a:bodyPr wrap="square" rtlCol="0">
            <a:spAutoFit/>
          </a:bodyPr>
          <a:lstStyle/>
          <a:p>
            <a:pPr algn="ctr"/>
            <a:r>
              <a:rPr lang="en-US" sz="1200" dirty="0" smtClean="0">
                <a:solidFill>
                  <a:schemeClr val="bg1"/>
                </a:solidFill>
              </a:rPr>
              <a:t>James D. Shilling</a:t>
            </a:r>
            <a:endParaRPr lang="en-US" sz="1200" dirty="0">
              <a:solidFill>
                <a:schemeClr val="bg1"/>
              </a:solidFill>
            </a:endParaRPr>
          </a:p>
        </p:txBody>
      </p:sp>
      <p:sp>
        <p:nvSpPr>
          <p:cNvPr id="15" name="TextBox 14"/>
          <p:cNvSpPr txBox="1"/>
          <p:nvPr/>
        </p:nvSpPr>
        <p:spPr>
          <a:xfrm>
            <a:off x="4572000" y="6477000"/>
            <a:ext cx="4191000" cy="276999"/>
          </a:xfrm>
          <a:prstGeom prst="rect">
            <a:avLst/>
          </a:prstGeom>
          <a:noFill/>
        </p:spPr>
        <p:txBody>
          <a:bodyPr wrap="square" rtlCol="0">
            <a:spAutoFit/>
          </a:bodyPr>
          <a:lstStyle/>
          <a:p>
            <a:pPr algn="ctr"/>
            <a:r>
              <a:rPr lang="en-US" sz="1200" dirty="0" smtClean="0">
                <a:solidFill>
                  <a:schemeClr val="bg1"/>
                </a:solidFill>
              </a:rPr>
              <a:t>The Impact of Rising Interest Rates on Real Estate Values</a:t>
            </a:r>
            <a:endParaRPr lang="en-US" sz="1200" dirty="0">
              <a:solidFill>
                <a:schemeClr val="bg1"/>
              </a:solidFill>
            </a:endParaRPr>
          </a:p>
        </p:txBody>
      </p:sp>
      <p:sp>
        <p:nvSpPr>
          <p:cNvPr id="11" name="Rectangle 10"/>
          <p:cNvSpPr/>
          <p:nvPr/>
        </p:nvSpPr>
        <p:spPr>
          <a:xfrm>
            <a:off x="228600" y="228600"/>
            <a:ext cx="8534400" cy="16002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28600" y="228600"/>
            <a:ext cx="4267200" cy="685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TextBox 16"/>
          <p:cNvSpPr txBox="1"/>
          <p:nvPr/>
        </p:nvSpPr>
        <p:spPr>
          <a:xfrm>
            <a:off x="228600" y="1123890"/>
            <a:ext cx="8534400" cy="400110"/>
          </a:xfrm>
          <a:prstGeom prst="rect">
            <a:avLst/>
          </a:prstGeom>
          <a:noFill/>
        </p:spPr>
        <p:txBody>
          <a:bodyPr wrap="square" rtlCol="0">
            <a:spAutoFit/>
          </a:bodyPr>
          <a:lstStyle/>
          <a:p>
            <a:r>
              <a:rPr lang="en-US" sz="2000" dirty="0">
                <a:solidFill>
                  <a:schemeClr val="bg1"/>
                </a:solidFill>
              </a:rPr>
              <a:t> </a:t>
            </a:r>
            <a:r>
              <a:rPr lang="en-US" sz="2000" dirty="0" smtClean="0">
                <a:solidFill>
                  <a:schemeClr val="bg1"/>
                </a:solidFill>
              </a:rPr>
              <a:t>Office</a:t>
            </a:r>
            <a:r>
              <a:rPr lang="en-US" sz="2000" dirty="0" smtClean="0">
                <a:solidFill>
                  <a:schemeClr val="bg1"/>
                </a:solidFill>
              </a:rPr>
              <a:t> … </a:t>
            </a:r>
            <a:endParaRPr lang="en-US" sz="2000" dirty="0" smtClean="0">
              <a:solidFill>
                <a:schemeClr val="bg1"/>
              </a:solidFill>
            </a:endParaRPr>
          </a:p>
        </p:txBody>
      </p:sp>
      <p:sp>
        <p:nvSpPr>
          <p:cNvPr id="19" name="TextBox 18"/>
          <p:cNvSpPr txBox="1"/>
          <p:nvPr/>
        </p:nvSpPr>
        <p:spPr>
          <a:xfrm>
            <a:off x="457200" y="228600"/>
            <a:ext cx="4038600" cy="292388"/>
          </a:xfrm>
          <a:prstGeom prst="rect">
            <a:avLst/>
          </a:prstGeom>
          <a:noFill/>
        </p:spPr>
        <p:txBody>
          <a:bodyPr wrap="square" rtlCol="0">
            <a:spAutoFit/>
          </a:bodyPr>
          <a:lstStyle/>
          <a:p>
            <a:pPr algn="r"/>
            <a:r>
              <a:rPr lang="en-US" sz="1300" b="1" dirty="0" smtClean="0">
                <a:solidFill>
                  <a:schemeClr val="bg1"/>
                </a:solidFill>
              </a:rPr>
              <a:t>Effects on Individual Markets</a:t>
            </a:r>
            <a:endParaRPr lang="en-US" sz="1300" b="1" dirty="0">
              <a:solidFill>
                <a:schemeClr val="bg1"/>
              </a:solidFill>
            </a:endParaRPr>
          </a:p>
        </p:txBody>
      </p:sp>
      <p:sp>
        <p:nvSpPr>
          <p:cNvPr id="20" name="TextBox 19"/>
          <p:cNvSpPr txBox="1"/>
          <p:nvPr/>
        </p:nvSpPr>
        <p:spPr>
          <a:xfrm>
            <a:off x="457200" y="469612"/>
            <a:ext cx="4038600" cy="292388"/>
          </a:xfrm>
          <a:prstGeom prst="rect">
            <a:avLst/>
          </a:prstGeom>
          <a:noFill/>
        </p:spPr>
        <p:txBody>
          <a:bodyPr wrap="square" rtlCol="0">
            <a:spAutoFit/>
          </a:bodyPr>
          <a:lstStyle/>
          <a:p>
            <a:pPr algn="r"/>
            <a:r>
              <a:rPr lang="en-US" sz="1300" b="1" dirty="0" smtClean="0">
                <a:solidFill>
                  <a:schemeClr val="bg1"/>
                </a:solidFill>
              </a:rPr>
              <a:t>Words and</a:t>
            </a:r>
            <a:r>
              <a:rPr lang="en-US" sz="1300" b="1" dirty="0">
                <a:solidFill>
                  <a:schemeClr val="bg1"/>
                </a:solidFill>
              </a:rPr>
              <a:t> </a:t>
            </a:r>
            <a:r>
              <a:rPr lang="en-US" sz="1300" b="1" dirty="0" smtClean="0">
                <a:solidFill>
                  <a:schemeClr val="bg1"/>
                </a:solidFill>
              </a:rPr>
              <a:t>Numbers</a:t>
            </a:r>
            <a:endParaRPr lang="en-US" sz="1300" b="1" dirty="0">
              <a:solidFill>
                <a:schemeClr val="bg1"/>
              </a:solidFill>
            </a:endParaRPr>
          </a:p>
        </p:txBody>
      </p:sp>
      <p:sp>
        <p:nvSpPr>
          <p:cNvPr id="18" name="TextBox 17"/>
          <p:cNvSpPr txBox="1"/>
          <p:nvPr/>
        </p:nvSpPr>
        <p:spPr>
          <a:xfrm>
            <a:off x="228600" y="1905000"/>
            <a:ext cx="8534400" cy="4493538"/>
          </a:xfrm>
          <a:prstGeom prst="rect">
            <a:avLst/>
          </a:prstGeom>
          <a:noFill/>
        </p:spPr>
        <p:txBody>
          <a:bodyPr wrap="square" rtlCol="0">
            <a:spAutoFit/>
          </a:bodyPr>
          <a:lstStyle/>
          <a:p>
            <a:r>
              <a:rPr lang="en-US" sz="2000" dirty="0" smtClean="0"/>
              <a:t>Words</a:t>
            </a:r>
            <a:endParaRPr lang="en-US" sz="2000" dirty="0"/>
          </a:p>
          <a:p>
            <a:pPr marL="342900" indent="-342900">
              <a:buFont typeface="Arial" panose="020B0604020202020204" pitchFamily="34" charset="0"/>
              <a:buChar char="•"/>
            </a:pPr>
            <a:r>
              <a:rPr lang="en-US" sz="2000" dirty="0" smtClean="0"/>
              <a:t>Mitt Romney, May 4, 2012 in an interview on Fox &amp; Friends</a:t>
            </a:r>
          </a:p>
          <a:p>
            <a:endParaRPr lang="en-US" dirty="0" smtClean="0"/>
          </a:p>
          <a:p>
            <a:pPr lvl="1"/>
            <a:r>
              <a:rPr lang="en-US" sz="1400" dirty="0" smtClean="0"/>
              <a:t>We should be seeing numbers in the </a:t>
            </a:r>
            <a:r>
              <a:rPr lang="en-US" sz="1400" dirty="0" smtClean="0"/>
              <a:t>500,000 jobs created per month.</a:t>
            </a:r>
            <a:r>
              <a:rPr lang="en-US" sz="1400" dirty="0" smtClean="0"/>
              <a:t>  </a:t>
            </a:r>
          </a:p>
          <a:p>
            <a:pPr lvl="1"/>
            <a:endParaRPr lang="en-US" sz="1400" dirty="0"/>
          </a:p>
          <a:p>
            <a:pPr lvl="1"/>
            <a:r>
              <a:rPr lang="en-US" sz="1400" dirty="0" smtClean="0"/>
              <a:t>Labor market is actually creating 215k jobs per month, the </a:t>
            </a:r>
            <a:r>
              <a:rPr lang="en-US" sz="1400" dirty="0" smtClean="0"/>
              <a:t>unemployment rate is staying at 5.3%, wage growth is at 0.2%, and the participation rate remains at a multi-decade low of 62.6%.  Labor markets are trending toward a tipping point.</a:t>
            </a:r>
          </a:p>
          <a:p>
            <a:pPr lvl="1"/>
            <a:endParaRPr lang="en-US" sz="1400" dirty="0"/>
          </a:p>
          <a:p>
            <a:pPr lvl="1"/>
            <a:r>
              <a:rPr lang="en-US" sz="1400" dirty="0" smtClean="0"/>
              <a:t>This job growth has been a key factor for filling CBD office buildings.   Have seen a rise in corporate relocations to cities from the suburbs as a strategy to attract younger, urban professionals.</a:t>
            </a:r>
          </a:p>
          <a:p>
            <a:pPr lvl="1"/>
            <a:endParaRPr lang="en-US" sz="2000" dirty="0" smtClean="0"/>
          </a:p>
          <a:p>
            <a:pPr marL="342900" indent="-342900">
              <a:buFont typeface="Arial" panose="020B0604020202020204" pitchFamily="34" charset="0"/>
              <a:buChar char="•"/>
            </a:pPr>
            <a:r>
              <a:rPr lang="en-US" sz="2000" dirty="0" smtClean="0"/>
              <a:t>A negative shock</a:t>
            </a:r>
          </a:p>
          <a:p>
            <a:pPr marL="342900" indent="-342900">
              <a:buFont typeface="Arial" panose="020B0604020202020204" pitchFamily="34" charset="0"/>
              <a:buChar char="•"/>
            </a:pPr>
            <a:endParaRPr lang="en-US" sz="2000" dirty="0" smtClean="0"/>
          </a:p>
          <a:p>
            <a:pPr lvl="1"/>
            <a:r>
              <a:rPr lang="en-US" sz="1400" dirty="0" smtClean="0"/>
              <a:t>Financial firms are vulnerable to changes in interest rates (a negative demand shock for office buildings), but financial firms are no longer a big driver of office demand.  A supporting shock has been (and will continue to be) the presence of tech firms and media companies (the so-called TAMI industries).</a:t>
            </a:r>
          </a:p>
          <a:p>
            <a:pPr lvl="1"/>
            <a:r>
              <a:rPr lang="en-US" sz="1400" dirty="0" smtClean="0"/>
              <a:t>  </a:t>
            </a:r>
            <a:endParaRPr lang="en-US" sz="1400" dirty="0" smtClean="0"/>
          </a:p>
        </p:txBody>
      </p:sp>
    </p:spTree>
    <p:extLst>
      <p:ext uri="{BB962C8B-B14F-4D97-AF65-F5344CB8AC3E}">
        <p14:creationId xmlns:p14="http://schemas.microsoft.com/office/powerpoint/2010/main" val="35497295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28600" y="6477000"/>
            <a:ext cx="8534400" cy="2286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28600" y="6477000"/>
            <a:ext cx="4267200" cy="2286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TextBox 13"/>
          <p:cNvSpPr txBox="1"/>
          <p:nvPr/>
        </p:nvSpPr>
        <p:spPr>
          <a:xfrm>
            <a:off x="228600" y="6477000"/>
            <a:ext cx="4191000" cy="276999"/>
          </a:xfrm>
          <a:prstGeom prst="rect">
            <a:avLst/>
          </a:prstGeom>
          <a:noFill/>
        </p:spPr>
        <p:txBody>
          <a:bodyPr wrap="square" rtlCol="0">
            <a:spAutoFit/>
          </a:bodyPr>
          <a:lstStyle/>
          <a:p>
            <a:pPr algn="ctr"/>
            <a:r>
              <a:rPr lang="en-US" sz="1200" dirty="0" smtClean="0">
                <a:solidFill>
                  <a:schemeClr val="bg1"/>
                </a:solidFill>
              </a:rPr>
              <a:t>James D. Shilling</a:t>
            </a:r>
            <a:endParaRPr lang="en-US" sz="1200" dirty="0">
              <a:solidFill>
                <a:schemeClr val="bg1"/>
              </a:solidFill>
            </a:endParaRPr>
          </a:p>
        </p:txBody>
      </p:sp>
      <p:sp>
        <p:nvSpPr>
          <p:cNvPr id="15" name="TextBox 14"/>
          <p:cNvSpPr txBox="1"/>
          <p:nvPr/>
        </p:nvSpPr>
        <p:spPr>
          <a:xfrm>
            <a:off x="4572000" y="6477000"/>
            <a:ext cx="4191000" cy="276999"/>
          </a:xfrm>
          <a:prstGeom prst="rect">
            <a:avLst/>
          </a:prstGeom>
          <a:noFill/>
        </p:spPr>
        <p:txBody>
          <a:bodyPr wrap="square" rtlCol="0">
            <a:spAutoFit/>
          </a:bodyPr>
          <a:lstStyle/>
          <a:p>
            <a:pPr algn="ctr"/>
            <a:r>
              <a:rPr lang="en-US" sz="1200" dirty="0" smtClean="0">
                <a:solidFill>
                  <a:schemeClr val="bg1"/>
                </a:solidFill>
              </a:rPr>
              <a:t>The Impact of Rising Interest Rates on Real Estate Values</a:t>
            </a:r>
            <a:endParaRPr lang="en-US" sz="1200" dirty="0">
              <a:solidFill>
                <a:schemeClr val="bg1"/>
              </a:solidFill>
            </a:endParaRPr>
          </a:p>
        </p:txBody>
      </p:sp>
      <p:sp>
        <p:nvSpPr>
          <p:cNvPr id="11" name="Rectangle 10"/>
          <p:cNvSpPr/>
          <p:nvPr/>
        </p:nvSpPr>
        <p:spPr>
          <a:xfrm>
            <a:off x="228600" y="228600"/>
            <a:ext cx="8534400" cy="16002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28600" y="228600"/>
            <a:ext cx="4267200" cy="685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TextBox 16"/>
          <p:cNvSpPr txBox="1"/>
          <p:nvPr/>
        </p:nvSpPr>
        <p:spPr>
          <a:xfrm>
            <a:off x="228600" y="1123890"/>
            <a:ext cx="8534400" cy="400110"/>
          </a:xfrm>
          <a:prstGeom prst="rect">
            <a:avLst/>
          </a:prstGeom>
          <a:noFill/>
        </p:spPr>
        <p:txBody>
          <a:bodyPr wrap="square" rtlCol="0">
            <a:spAutoFit/>
          </a:bodyPr>
          <a:lstStyle/>
          <a:p>
            <a:r>
              <a:rPr lang="en-US" sz="2000" dirty="0">
                <a:solidFill>
                  <a:schemeClr val="bg1"/>
                </a:solidFill>
              </a:rPr>
              <a:t> </a:t>
            </a:r>
            <a:r>
              <a:rPr lang="en-US" sz="2000" dirty="0" smtClean="0">
                <a:solidFill>
                  <a:schemeClr val="bg1"/>
                </a:solidFill>
              </a:rPr>
              <a:t>Office …</a:t>
            </a:r>
            <a:endParaRPr lang="en-US" sz="2000" dirty="0" smtClean="0">
              <a:solidFill>
                <a:schemeClr val="bg1"/>
              </a:solidFill>
            </a:endParaRPr>
          </a:p>
        </p:txBody>
      </p:sp>
      <p:sp>
        <p:nvSpPr>
          <p:cNvPr id="19" name="TextBox 18"/>
          <p:cNvSpPr txBox="1"/>
          <p:nvPr/>
        </p:nvSpPr>
        <p:spPr>
          <a:xfrm>
            <a:off x="457200" y="228600"/>
            <a:ext cx="4038600" cy="292388"/>
          </a:xfrm>
          <a:prstGeom prst="rect">
            <a:avLst/>
          </a:prstGeom>
          <a:noFill/>
        </p:spPr>
        <p:txBody>
          <a:bodyPr wrap="square" rtlCol="0">
            <a:spAutoFit/>
          </a:bodyPr>
          <a:lstStyle/>
          <a:p>
            <a:pPr algn="r"/>
            <a:r>
              <a:rPr lang="en-US" sz="1300" b="1" dirty="0" smtClean="0">
                <a:solidFill>
                  <a:schemeClr val="bg1"/>
                </a:solidFill>
              </a:rPr>
              <a:t>Effects on Individual Markets</a:t>
            </a:r>
            <a:endParaRPr lang="en-US" sz="1300" b="1" dirty="0">
              <a:solidFill>
                <a:schemeClr val="bg1"/>
              </a:solidFill>
            </a:endParaRPr>
          </a:p>
        </p:txBody>
      </p:sp>
      <p:sp>
        <p:nvSpPr>
          <p:cNvPr id="20" name="TextBox 19"/>
          <p:cNvSpPr txBox="1"/>
          <p:nvPr/>
        </p:nvSpPr>
        <p:spPr>
          <a:xfrm>
            <a:off x="457200" y="469612"/>
            <a:ext cx="4038600" cy="292388"/>
          </a:xfrm>
          <a:prstGeom prst="rect">
            <a:avLst/>
          </a:prstGeom>
          <a:noFill/>
        </p:spPr>
        <p:txBody>
          <a:bodyPr wrap="square" rtlCol="0">
            <a:spAutoFit/>
          </a:bodyPr>
          <a:lstStyle/>
          <a:p>
            <a:pPr algn="r"/>
            <a:r>
              <a:rPr lang="en-US" sz="1300" b="1" dirty="0" smtClean="0">
                <a:solidFill>
                  <a:schemeClr val="bg1"/>
                </a:solidFill>
              </a:rPr>
              <a:t>Words and</a:t>
            </a:r>
            <a:r>
              <a:rPr lang="en-US" sz="1300" b="1" dirty="0">
                <a:solidFill>
                  <a:schemeClr val="bg1"/>
                </a:solidFill>
              </a:rPr>
              <a:t> </a:t>
            </a:r>
            <a:r>
              <a:rPr lang="en-US" sz="1300" b="1" dirty="0" smtClean="0">
                <a:solidFill>
                  <a:schemeClr val="bg1"/>
                </a:solidFill>
              </a:rPr>
              <a:t>Numbers</a:t>
            </a:r>
            <a:endParaRPr lang="en-US" sz="1300" b="1" dirty="0">
              <a:solidFill>
                <a:schemeClr val="bg1"/>
              </a:solidFill>
            </a:endParaRPr>
          </a:p>
        </p:txBody>
      </p:sp>
      <p:sp>
        <p:nvSpPr>
          <p:cNvPr id="18" name="TextBox 17"/>
          <p:cNvSpPr txBox="1"/>
          <p:nvPr/>
        </p:nvSpPr>
        <p:spPr>
          <a:xfrm>
            <a:off x="228600" y="1905000"/>
            <a:ext cx="8534400" cy="2492990"/>
          </a:xfrm>
          <a:prstGeom prst="rect">
            <a:avLst/>
          </a:prstGeom>
          <a:noFill/>
        </p:spPr>
        <p:txBody>
          <a:bodyPr wrap="square" rtlCol="0">
            <a:spAutoFit/>
          </a:bodyPr>
          <a:lstStyle/>
          <a:p>
            <a:r>
              <a:rPr lang="en-US" sz="2000" dirty="0" smtClean="0"/>
              <a:t>What is going on here?</a:t>
            </a:r>
            <a:endParaRPr lang="en-US" sz="2000" dirty="0"/>
          </a:p>
          <a:p>
            <a:pPr marL="342900" indent="-342900">
              <a:buFont typeface="Arial" panose="020B0604020202020204" pitchFamily="34" charset="0"/>
              <a:buChar char="•"/>
            </a:pPr>
            <a:r>
              <a:rPr lang="en-US" sz="2000" dirty="0" smtClean="0"/>
              <a:t>Steven Roth, Chairman, Vornado Realty Trust, June 9, 2015</a:t>
            </a:r>
          </a:p>
          <a:p>
            <a:endParaRPr lang="en-US" dirty="0" smtClean="0"/>
          </a:p>
          <a:p>
            <a:pPr lvl="1"/>
            <a:r>
              <a:rPr lang="en-US" sz="1400" dirty="0" smtClean="0"/>
              <a:t>The easy money has been made at this point.  This is the time when the smart guys are starting to build cash.  I’ve had a handful of very, very smart guys jump on top of that comment and say they agreed with me.  And so that’s why we do acquisitions very carefully at this point in the cycle.</a:t>
            </a:r>
          </a:p>
          <a:p>
            <a:pPr lvl="1"/>
            <a:endParaRPr lang="en-US" sz="1400" dirty="0"/>
          </a:p>
          <a:p>
            <a:pPr lvl="1"/>
            <a:r>
              <a:rPr lang="en-US" sz="1400" dirty="0" smtClean="0"/>
              <a:t>Vornado Realty Trust is a New York based real estate investment trust.  Vornado owns office and retail spaces throughout New York City, Washington, D.C. and Chicago.  Vornado is the owner of the Merchandise Mart.  </a:t>
            </a:r>
          </a:p>
          <a:p>
            <a:pPr lvl="1"/>
            <a:r>
              <a:rPr lang="en-US" sz="1400" dirty="0" smtClean="0"/>
              <a:t>  </a:t>
            </a:r>
            <a:endParaRPr lang="en-US" sz="1400" dirty="0" smtClean="0"/>
          </a:p>
        </p:txBody>
      </p:sp>
    </p:spTree>
    <p:extLst>
      <p:ext uri="{BB962C8B-B14F-4D97-AF65-F5344CB8AC3E}">
        <p14:creationId xmlns:p14="http://schemas.microsoft.com/office/powerpoint/2010/main" val="859908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28600" y="6477000"/>
            <a:ext cx="8534400" cy="2286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28600" y="6477000"/>
            <a:ext cx="4267200" cy="2286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TextBox 13"/>
          <p:cNvSpPr txBox="1"/>
          <p:nvPr/>
        </p:nvSpPr>
        <p:spPr>
          <a:xfrm>
            <a:off x="228600" y="6477000"/>
            <a:ext cx="4191000" cy="276999"/>
          </a:xfrm>
          <a:prstGeom prst="rect">
            <a:avLst/>
          </a:prstGeom>
          <a:noFill/>
        </p:spPr>
        <p:txBody>
          <a:bodyPr wrap="square" rtlCol="0">
            <a:spAutoFit/>
          </a:bodyPr>
          <a:lstStyle/>
          <a:p>
            <a:pPr algn="ctr"/>
            <a:r>
              <a:rPr lang="en-US" sz="1200" dirty="0" smtClean="0">
                <a:solidFill>
                  <a:schemeClr val="bg1"/>
                </a:solidFill>
              </a:rPr>
              <a:t>James D. Shilling</a:t>
            </a:r>
            <a:endParaRPr lang="en-US" sz="1200" dirty="0">
              <a:solidFill>
                <a:schemeClr val="bg1"/>
              </a:solidFill>
            </a:endParaRPr>
          </a:p>
        </p:txBody>
      </p:sp>
      <p:sp>
        <p:nvSpPr>
          <p:cNvPr id="15" name="TextBox 14"/>
          <p:cNvSpPr txBox="1"/>
          <p:nvPr/>
        </p:nvSpPr>
        <p:spPr>
          <a:xfrm>
            <a:off x="4572000" y="6477000"/>
            <a:ext cx="4191000" cy="276999"/>
          </a:xfrm>
          <a:prstGeom prst="rect">
            <a:avLst/>
          </a:prstGeom>
          <a:noFill/>
        </p:spPr>
        <p:txBody>
          <a:bodyPr wrap="square" rtlCol="0">
            <a:spAutoFit/>
          </a:bodyPr>
          <a:lstStyle/>
          <a:p>
            <a:pPr algn="ctr"/>
            <a:r>
              <a:rPr lang="en-US" sz="1200" dirty="0" smtClean="0">
                <a:solidFill>
                  <a:schemeClr val="bg1"/>
                </a:solidFill>
              </a:rPr>
              <a:t>The Impact of Rising Interest Rates on Real Estate Values</a:t>
            </a:r>
            <a:endParaRPr lang="en-US" sz="1200" dirty="0">
              <a:solidFill>
                <a:schemeClr val="bg1"/>
              </a:solidFill>
            </a:endParaRPr>
          </a:p>
        </p:txBody>
      </p:sp>
      <p:sp>
        <p:nvSpPr>
          <p:cNvPr id="11" name="Rectangle 10"/>
          <p:cNvSpPr/>
          <p:nvPr/>
        </p:nvSpPr>
        <p:spPr>
          <a:xfrm>
            <a:off x="228600" y="228600"/>
            <a:ext cx="8534400" cy="16002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28600" y="228600"/>
            <a:ext cx="4267200" cy="685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TextBox 16"/>
          <p:cNvSpPr txBox="1"/>
          <p:nvPr/>
        </p:nvSpPr>
        <p:spPr>
          <a:xfrm>
            <a:off x="228600" y="1123890"/>
            <a:ext cx="8534400" cy="400110"/>
          </a:xfrm>
          <a:prstGeom prst="rect">
            <a:avLst/>
          </a:prstGeom>
          <a:noFill/>
        </p:spPr>
        <p:txBody>
          <a:bodyPr wrap="square" rtlCol="0">
            <a:spAutoFit/>
          </a:bodyPr>
          <a:lstStyle/>
          <a:p>
            <a:r>
              <a:rPr lang="en-US" sz="2000" dirty="0">
                <a:solidFill>
                  <a:schemeClr val="bg1"/>
                </a:solidFill>
              </a:rPr>
              <a:t> </a:t>
            </a:r>
            <a:r>
              <a:rPr lang="en-US" sz="2000" dirty="0" smtClean="0">
                <a:solidFill>
                  <a:schemeClr val="bg1"/>
                </a:solidFill>
              </a:rPr>
              <a:t>Retail … </a:t>
            </a:r>
            <a:endParaRPr lang="en-US" sz="2000" dirty="0" smtClean="0">
              <a:solidFill>
                <a:schemeClr val="bg1"/>
              </a:solidFill>
            </a:endParaRPr>
          </a:p>
        </p:txBody>
      </p:sp>
      <p:sp>
        <p:nvSpPr>
          <p:cNvPr id="19" name="TextBox 18"/>
          <p:cNvSpPr txBox="1"/>
          <p:nvPr/>
        </p:nvSpPr>
        <p:spPr>
          <a:xfrm>
            <a:off x="457200" y="228600"/>
            <a:ext cx="4038600" cy="292388"/>
          </a:xfrm>
          <a:prstGeom prst="rect">
            <a:avLst/>
          </a:prstGeom>
          <a:noFill/>
        </p:spPr>
        <p:txBody>
          <a:bodyPr wrap="square" rtlCol="0">
            <a:spAutoFit/>
          </a:bodyPr>
          <a:lstStyle/>
          <a:p>
            <a:pPr algn="r"/>
            <a:r>
              <a:rPr lang="en-US" sz="1300" b="1" dirty="0" smtClean="0">
                <a:solidFill>
                  <a:schemeClr val="bg1"/>
                </a:solidFill>
              </a:rPr>
              <a:t>Effects on Individual Markets</a:t>
            </a:r>
            <a:endParaRPr lang="en-US" sz="1300" b="1" dirty="0">
              <a:solidFill>
                <a:schemeClr val="bg1"/>
              </a:solidFill>
            </a:endParaRPr>
          </a:p>
        </p:txBody>
      </p:sp>
      <p:sp>
        <p:nvSpPr>
          <p:cNvPr id="20" name="TextBox 19"/>
          <p:cNvSpPr txBox="1"/>
          <p:nvPr/>
        </p:nvSpPr>
        <p:spPr>
          <a:xfrm>
            <a:off x="457200" y="469612"/>
            <a:ext cx="4038600" cy="292388"/>
          </a:xfrm>
          <a:prstGeom prst="rect">
            <a:avLst/>
          </a:prstGeom>
          <a:noFill/>
        </p:spPr>
        <p:txBody>
          <a:bodyPr wrap="square" rtlCol="0">
            <a:spAutoFit/>
          </a:bodyPr>
          <a:lstStyle/>
          <a:p>
            <a:pPr algn="r"/>
            <a:r>
              <a:rPr lang="en-US" sz="1300" b="1" dirty="0" smtClean="0">
                <a:solidFill>
                  <a:schemeClr val="bg1"/>
                </a:solidFill>
              </a:rPr>
              <a:t>Words and</a:t>
            </a:r>
            <a:r>
              <a:rPr lang="en-US" sz="1300" b="1" dirty="0">
                <a:solidFill>
                  <a:schemeClr val="bg1"/>
                </a:solidFill>
              </a:rPr>
              <a:t> </a:t>
            </a:r>
            <a:r>
              <a:rPr lang="en-US" sz="1300" b="1" dirty="0" smtClean="0">
                <a:solidFill>
                  <a:schemeClr val="bg1"/>
                </a:solidFill>
              </a:rPr>
              <a:t>Numbers</a:t>
            </a:r>
            <a:endParaRPr lang="en-US" sz="1300" b="1" dirty="0">
              <a:solidFill>
                <a:schemeClr val="bg1"/>
              </a:solidFill>
            </a:endParaRPr>
          </a:p>
        </p:txBody>
      </p:sp>
      <p:sp>
        <p:nvSpPr>
          <p:cNvPr id="3" name="TextBox 2"/>
          <p:cNvSpPr txBox="1"/>
          <p:nvPr/>
        </p:nvSpPr>
        <p:spPr>
          <a:xfrm>
            <a:off x="7239000" y="5486400"/>
            <a:ext cx="685800" cy="369332"/>
          </a:xfrm>
          <a:prstGeom prst="rect">
            <a:avLst/>
          </a:prstGeom>
          <a:solidFill>
            <a:schemeClr val="bg1"/>
          </a:solidFill>
        </p:spPr>
        <p:txBody>
          <a:bodyPr wrap="square" rtlCol="0">
            <a:spAutoFit/>
          </a:bodyPr>
          <a:lstStyle/>
          <a:p>
            <a:endParaRPr lang="en-US" dirty="0"/>
          </a:p>
        </p:txBody>
      </p:sp>
      <p:sp>
        <p:nvSpPr>
          <p:cNvPr id="18" name="TextBox 17"/>
          <p:cNvSpPr txBox="1"/>
          <p:nvPr/>
        </p:nvSpPr>
        <p:spPr>
          <a:xfrm>
            <a:off x="685800" y="5663625"/>
            <a:ext cx="7391400" cy="769441"/>
          </a:xfrm>
          <a:prstGeom prst="rect">
            <a:avLst/>
          </a:prstGeom>
          <a:noFill/>
        </p:spPr>
        <p:txBody>
          <a:bodyPr wrap="square" rtlCol="0">
            <a:spAutoFit/>
          </a:bodyPr>
          <a:lstStyle/>
          <a:p>
            <a:r>
              <a:rPr lang="en-US" sz="1600" dirty="0" smtClean="0"/>
              <a:t>Source: Census Bureau.  </a:t>
            </a:r>
          </a:p>
          <a:p>
            <a:r>
              <a:rPr lang="en-US" sz="1400" dirty="0" smtClean="0"/>
              <a:t>Retail sector faces continued challenges.  Consumer sales remain below the level we saw at the peak before the last recession.  Puzzling?  Driving factor could be uncertainty about future income.</a:t>
            </a:r>
            <a:endParaRPr lang="en-US" sz="1600" dirty="0"/>
          </a:p>
        </p:txBody>
      </p:sp>
      <p:pic>
        <p:nvPicPr>
          <p:cNvPr id="5" name="Picture 4"/>
          <p:cNvPicPr>
            <a:picLocks noChangeAspect="1"/>
          </p:cNvPicPr>
          <p:nvPr/>
        </p:nvPicPr>
        <p:blipFill>
          <a:blip r:embed="rId2"/>
          <a:stretch>
            <a:fillRect/>
          </a:stretch>
        </p:blipFill>
        <p:spPr>
          <a:xfrm>
            <a:off x="685800" y="1885890"/>
            <a:ext cx="7391400" cy="3833873"/>
          </a:xfrm>
          <a:prstGeom prst="rect">
            <a:avLst/>
          </a:prstGeom>
        </p:spPr>
      </p:pic>
    </p:spTree>
    <p:extLst>
      <p:ext uri="{BB962C8B-B14F-4D97-AF65-F5344CB8AC3E}">
        <p14:creationId xmlns:p14="http://schemas.microsoft.com/office/powerpoint/2010/main" val="859908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3011</TotalTime>
  <Words>1461</Words>
  <Application>Microsoft Office PowerPoint</Application>
  <PresentationFormat>On-screen Show (4:3)</PresentationFormat>
  <Paragraphs>145</Paragraphs>
  <Slides>12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DePaul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DePaul University</dc:creator>
  <cp:lastModifiedBy>James Shilling</cp:lastModifiedBy>
  <cp:revision>106</cp:revision>
  <cp:lastPrinted>2015-09-17T02:58:48Z</cp:lastPrinted>
  <dcterms:created xsi:type="dcterms:W3CDTF">2013-05-09T18:17:34Z</dcterms:created>
  <dcterms:modified xsi:type="dcterms:W3CDTF">2015-09-17T03:00:06Z</dcterms:modified>
</cp:coreProperties>
</file>